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86" r:id="rId3"/>
    <p:sldId id="260" r:id="rId4"/>
    <p:sldId id="313" r:id="rId5"/>
    <p:sldId id="309" r:id="rId6"/>
    <p:sldId id="312" r:id="rId7"/>
    <p:sldId id="310" r:id="rId8"/>
    <p:sldId id="314" r:id="rId9"/>
    <p:sldId id="311" r:id="rId10"/>
    <p:sldId id="315" r:id="rId11"/>
    <p:sldId id="298" r:id="rId12"/>
  </p:sldIdLst>
  <p:sldSz cx="12192000" cy="6858000"/>
  <p:notesSz cx="6858000" cy="9144000"/>
  <p:embeddedFontLst>
    <p:embeddedFont>
      <p:font typeface="SimHei" panose="02010609060101010101" pitchFamily="49" charset="-122"/>
      <p:regular r:id="rId15"/>
    </p:embeddedFont>
    <p:embeddedFont>
      <p:font typeface="HarmonyOS Sans SC Black" pitchFamily="2" charset="-122"/>
      <p:bold r:id="rId16"/>
    </p:embeddedFont>
    <p:embeddedFont>
      <p:font typeface="HarmonyOS Sans SC Medium" pitchFamily="2" charset="-122"/>
      <p:regular r:id="rId17"/>
    </p:embeddedFont>
    <p:embeddedFont>
      <p:font typeface="等线" panose="02010600030101010101" pitchFamily="2" charset="-122"/>
      <p:regular r:id="rId18"/>
      <p:bold r:id="rId19"/>
    </p:embeddedFont>
    <p:embeddedFont>
      <p:font typeface="PINGFANG SC SEMIBOLD" panose="020B0400000000000000" pitchFamily="34" charset="-122"/>
      <p:regular r:id="rId20"/>
      <p:bold r:id="rId21"/>
    </p:embeddedFont>
  </p:embeddedFontLst>
  <p:defaultTextStyle>
    <a:defPPr>
      <a:defRPr lang="en-US"/>
    </a:defPPr>
    <a:lvl1pPr marL="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7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98" autoAdjust="0"/>
    <p:restoredTop sz="94626"/>
  </p:normalViewPr>
  <p:slideViewPr>
    <p:cSldViewPr showGuides="1">
      <p:cViewPr varScale="1">
        <p:scale>
          <a:sx n="121" d="100"/>
          <a:sy n="121" d="100"/>
        </p:scale>
        <p:origin x="272" y="16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391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8721445-E123-3559-76EC-DABDB4B17C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0D8815C-27AC-CADE-891F-B2CAAE754A1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0A50C-A08D-4685-BF89-D476B514DCB4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5210BD6-AAC2-8DA3-A866-8DEE86245A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54BBC8-AA09-3DB0-8C57-776579661D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110811-7416-4802-BE47-D7F3A435EA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6928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F1D754-A891-4217-BDD2-F465E2669A7E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DAB4A6-477B-49FC-9707-0B8F954AA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062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AB4A6-477B-49FC-9707-0B8F954AA7A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834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1275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D3D97ED-8CCE-DB52-7A75-D114FB7E3E4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29574" y="4630393"/>
            <a:ext cx="3114450" cy="150370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067363A6-BA50-CBF3-B603-293D5C0082E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805963" y="2874611"/>
            <a:ext cx="3114450" cy="3259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7950702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19FDA64A-FA64-AB9F-3952-12D110C2396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66590" y="3784601"/>
            <a:ext cx="6340709" cy="19431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70834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DEEDFF2A-5AFD-8E89-24E8-C529E73E86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452808" y="1985549"/>
            <a:ext cx="2247905" cy="166242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A8A06463-C0B5-1AA0-9057-B80990D3466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7332" y="1985549"/>
            <a:ext cx="4102098" cy="166242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01073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0220E71-3321-D218-CFE4-84F3251F0C7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69655" y="2834821"/>
            <a:ext cx="2247905" cy="195787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1C4E01EB-2A70-3417-D4E6-12DC20556FE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31516" y="2834821"/>
            <a:ext cx="4102098" cy="195787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208190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F65E123A-2A86-F180-DC50-B6FEF1BD62F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8899" y="1338828"/>
            <a:ext cx="3635100" cy="226434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70892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5C4FDEC-4AD1-059E-12C2-44A3C975EAC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98428" y="1966481"/>
            <a:ext cx="1977347" cy="192677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BDF391F5-46D0-6D85-623C-C9030FEA66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77011" y="1966481"/>
            <a:ext cx="2543403" cy="389525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158197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6D18CED5-97CE-869A-DB88-C82554CB97F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35075" y="1481375"/>
            <a:ext cx="4764977" cy="188913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91720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2F58D116-53E3-0C06-886B-17B7F219538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47740" y="0"/>
            <a:ext cx="3935413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9482625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526ED35D-600C-C5EB-1BA7-6179A80CC72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56976" y="1447801"/>
            <a:ext cx="1967706" cy="160903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B4496A94-DEA7-1A88-268E-560583FACE0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57156" y="4523321"/>
            <a:ext cx="1563257" cy="131766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716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6FC58260-56AD-C4E6-48C0-3C7D6943DBB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15618" y="584200"/>
            <a:ext cx="3905593" cy="56896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016FFBD-B9B6-4DA5-50F2-51CA1165A8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606926" y="4986626"/>
            <a:ext cx="1541234" cy="127745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93422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FDACFB49-38EA-1A86-0FD7-371CDE16EE9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405688" y="2363789"/>
            <a:ext cx="3514725" cy="21304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430694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AC467886-AC2E-36B4-4EAE-0C0466BC0C7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98574" y="1853256"/>
            <a:ext cx="2041001" cy="170455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A063EB52-448B-C5B8-4FA4-903B04D0FBE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764994" y="1853256"/>
            <a:ext cx="2041001" cy="170455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74DDD26C-3A05-2EC6-D24F-376BE0404F6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86774" y="1853256"/>
            <a:ext cx="2041001" cy="170455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0BB8088C-3048-5DE6-2E7D-AC65125C64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691689" y="1853256"/>
            <a:ext cx="2041001" cy="170455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89415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202417F7-C901-081B-2FBF-6B0E6F8CF24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72069" y="2374029"/>
            <a:ext cx="2010002" cy="170455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45A04E07-07AA-7565-8A17-C515376D36A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923369" y="2374029"/>
            <a:ext cx="2741385" cy="170455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2ABFF670-A467-A35D-0AAF-EBF702EF0C9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906050" y="2374029"/>
            <a:ext cx="2010002" cy="170455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70836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2BEBFB4A-D1ED-B6B2-8C2F-2194C143145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53400" y="1861457"/>
            <a:ext cx="2767013" cy="157949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5750946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489B57E1-269F-4F7A-27BD-D24CCAA1E88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53400" y="1665514"/>
            <a:ext cx="2767013" cy="383177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EBC9AC29-1E82-8288-924A-C02C13637CC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1" y="1665513"/>
            <a:ext cx="1831922" cy="176348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109637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8391FE5-2320-E54D-2466-2DA9722FEF7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67398" y="4091195"/>
            <a:ext cx="3240505" cy="169404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2C422FD7-7D20-6127-2B9A-B97B82B35A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757587" y="1665513"/>
            <a:ext cx="3240505" cy="290437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136462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EE5A1094-28B9-D49F-51D9-0B37DCEE9F7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938139" y="2567843"/>
            <a:ext cx="4336024" cy="290437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727429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DDBCC9CD-C1B2-A19B-DA78-A83F145D51C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8800" y="2760475"/>
            <a:ext cx="2741613" cy="133705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1D20608-43D1-0F02-7B84-19308E41AF0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35075" y="4583135"/>
            <a:ext cx="3467554" cy="132561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6CBF86F0-07D6-BAE4-10C8-2F9EABDB8DE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118529" y="4583135"/>
            <a:ext cx="1954940" cy="132561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443318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1009011-2B2E-FE33-162B-DFEE44A6D84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845209" y="3819313"/>
            <a:ext cx="2010002" cy="170455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AD3651EE-F90A-96A3-9C70-F9D732A3C18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261" y="3819313"/>
            <a:ext cx="2269600" cy="170455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76BF10BC-0422-90D7-B612-0E9E8DAB011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879411" y="3819313"/>
            <a:ext cx="2041001" cy="170455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923857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B81221F5-DF69-167F-2F2A-A242867C8F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644836" y="1"/>
            <a:ext cx="3533395" cy="684878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938830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B9EDF569-F36C-8C32-128A-E32F8E7DFE0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840047" y="4542958"/>
            <a:ext cx="2041002" cy="163026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83568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170F2E26-D55D-BCD5-FC87-020C763ED1B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81057" y="2044965"/>
            <a:ext cx="4928281" cy="150217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172808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C14F207-02B1-3364-92D1-D7E9179E26C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14114" y="2444610"/>
            <a:ext cx="3809441" cy="240564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0DA3BCBC-F5C1-065F-908B-67C67C205ED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86128" y="2961861"/>
            <a:ext cx="1882250" cy="188839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57161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0FFB5B1C-91D4-09BE-14FB-9116BB228C9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882344" y="3952290"/>
            <a:ext cx="1984393" cy="163277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C4C2ED61-773D-043E-028A-B9AD064FE13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56831" y="3952290"/>
            <a:ext cx="1984393" cy="163277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454EACF7-00B1-476C-8D58-E0EF99CE0C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31316" y="3952290"/>
            <a:ext cx="2514605" cy="163277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8112859B-7AF6-5CB3-EDB7-BD4CE52485E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36021" y="3952290"/>
            <a:ext cx="1984393" cy="163277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415225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5EBF4719-0875-AAFF-08F1-B2978C5BEC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84939" y="1381540"/>
            <a:ext cx="3335475" cy="420352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744274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4D41205D-03F6-E6B1-C958-3E1DC4D3522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32877" y="2298974"/>
            <a:ext cx="4011715" cy="226005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C1A232B-45E4-CBA8-81E0-48CD1D8E1C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550293" y="2298974"/>
            <a:ext cx="2370121" cy="226005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3378196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997C74DC-D6D3-2E5B-1966-A8362A1A97E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82057" y="1643745"/>
            <a:ext cx="3043729" cy="435428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571087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940D3DC-DFF4-FF18-8A0E-D126DF1CA92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30379" y="1698171"/>
            <a:ext cx="4045215" cy="311993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A1060060-C757-7AFF-AF8F-9088DE3994F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826576" y="1698171"/>
            <a:ext cx="1747116" cy="149492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18823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401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70" r:id="rId21"/>
    <p:sldLayoutId id="2147483674" r:id="rId22"/>
    <p:sldLayoutId id="2147483675" r:id="rId23"/>
    <p:sldLayoutId id="2147483676" r:id="rId24"/>
    <p:sldLayoutId id="2147483677" r:id="rId25"/>
    <p:sldLayoutId id="2147483678" r:id="rId26"/>
    <p:sldLayoutId id="2147483671" r:id="rId27"/>
    <p:sldLayoutId id="2147483672" r:id="rId28"/>
    <p:sldLayoutId id="2147483673" r:id="rId29"/>
  </p:sldLayoutIdLst>
  <p:txStyles>
    <p:titleStyle>
      <a:lvl1pPr algn="l" defTabSz="91435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3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7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5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97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pos="7061" userDrawn="1">
          <p15:clr>
            <a:srgbClr val="F26B43"/>
          </p15:clr>
        </p15:guide>
        <p15:guide id="7" orient="horz" pos="368" userDrawn="1">
          <p15:clr>
            <a:srgbClr val="F26B43"/>
          </p15:clr>
        </p15:guide>
        <p15:guide id="8" orient="horz" pos="3952" userDrawn="1">
          <p15:clr>
            <a:srgbClr val="F26B43"/>
          </p15:clr>
        </p15:guide>
        <p15:guide id="9" pos="778" userDrawn="1">
          <p15:clr>
            <a:srgbClr val="F26B43"/>
          </p15:clr>
        </p15:guide>
        <p15:guide id="11" pos="68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816C61-B954-0D30-4A32-A56C65B89F01}"/>
              </a:ext>
            </a:extLst>
          </p:cNvPr>
          <p:cNvSpPr txBox="1"/>
          <p:nvPr/>
        </p:nvSpPr>
        <p:spPr>
          <a:xfrm>
            <a:off x="1919536" y="2574668"/>
            <a:ext cx="75536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altLang="zh-CN" sz="4800" dirty="0">
                <a:latin typeface="HarmonyOS Sans SC Black" panose="00000A00000000000000" pitchFamily="2" charset="-122"/>
              </a:rPr>
              <a:t>Eastman </a:t>
            </a:r>
            <a:r>
              <a:rPr lang="sv-SE" altLang="zh-CN" sz="4800" dirty="0" err="1">
                <a:latin typeface="HarmonyOS Sans SC Black" panose="00000A00000000000000" pitchFamily="2" charset="-122"/>
              </a:rPr>
              <a:t>School</a:t>
            </a:r>
            <a:r>
              <a:rPr lang="sv-SE" altLang="zh-CN" sz="4800" dirty="0">
                <a:latin typeface="HarmonyOS Sans SC Black" panose="00000A00000000000000" pitchFamily="2" charset="-122"/>
              </a:rPr>
              <a:t> </a:t>
            </a:r>
            <a:r>
              <a:rPr lang="sv-SE" altLang="zh-CN" sz="4800" dirty="0" err="1">
                <a:latin typeface="HarmonyOS Sans SC Black" panose="00000A00000000000000" pitchFamily="2" charset="-122"/>
              </a:rPr>
              <a:t>of</a:t>
            </a:r>
            <a:r>
              <a:rPr lang="sv-SE" altLang="zh-CN" sz="4800" dirty="0">
                <a:latin typeface="HarmonyOS Sans SC Black" panose="00000A00000000000000" pitchFamily="2" charset="-122"/>
              </a:rPr>
              <a:t> Music</a:t>
            </a:r>
            <a:endParaRPr lang="en-ID" sz="4800" dirty="0">
              <a:latin typeface="HarmonyOS Sans SC Black" panose="00000A00000000000000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BF906B-F6B0-D7A1-554F-B01DBC45635E}"/>
              </a:ext>
            </a:extLst>
          </p:cNvPr>
          <p:cNvSpPr txBox="1"/>
          <p:nvPr/>
        </p:nvSpPr>
        <p:spPr>
          <a:xfrm>
            <a:off x="1919536" y="3480237"/>
            <a:ext cx="7037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SimHei" panose="02010609060101010101" pitchFamily="49" charset="-122"/>
                <a:ea typeface="SimHei" panose="02010609060101010101" pitchFamily="49" charset="-122"/>
              </a:rPr>
              <a:t>伊斯曼音乐学院</a:t>
            </a:r>
            <a:endParaRPr lang="en-ID" sz="2000" b="1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27BD2E-127A-25C4-5648-A9738F2A766C}"/>
              </a:ext>
            </a:extLst>
          </p:cNvPr>
          <p:cNvGrpSpPr/>
          <p:nvPr/>
        </p:nvGrpSpPr>
        <p:grpSpPr>
          <a:xfrm rot="16200000">
            <a:off x="1267734" y="2363809"/>
            <a:ext cx="430121" cy="430122"/>
            <a:chOff x="10332237" y="1547924"/>
            <a:chExt cx="430121" cy="430122"/>
          </a:xfrm>
          <a:solidFill>
            <a:schemeClr val="accent1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7DE6DDA-3F6C-CC1A-6E3A-E1AB34B2361E}"/>
                </a:ext>
              </a:extLst>
            </p:cNvPr>
            <p:cNvSpPr/>
            <p:nvPr/>
          </p:nvSpPr>
          <p:spPr>
            <a:xfrm>
              <a:off x="10332237" y="1563075"/>
              <a:ext cx="57174" cy="283069"/>
            </a:xfrm>
            <a:custGeom>
              <a:avLst/>
              <a:gdLst>
                <a:gd name="connsiteX0" fmla="*/ 0 w 57174"/>
                <a:gd name="connsiteY0" fmla="*/ 0 h 283069"/>
                <a:gd name="connsiteX1" fmla="*/ 57174 w 57174"/>
                <a:gd name="connsiteY1" fmla="*/ 0 h 283069"/>
                <a:gd name="connsiteX2" fmla="*/ 57174 w 57174"/>
                <a:gd name="connsiteY2" fmla="*/ 283070 h 283069"/>
                <a:gd name="connsiteX3" fmla="*/ 0 w 57174"/>
                <a:gd name="connsiteY3" fmla="*/ 283070 h 283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4" h="283069">
                  <a:moveTo>
                    <a:pt x="0" y="0"/>
                  </a:moveTo>
                  <a:lnTo>
                    <a:pt x="57174" y="0"/>
                  </a:lnTo>
                  <a:lnTo>
                    <a:pt x="57174" y="283070"/>
                  </a:lnTo>
                  <a:lnTo>
                    <a:pt x="0" y="283070"/>
                  </a:lnTo>
                  <a:close/>
                </a:path>
              </a:pathLst>
            </a:custGeom>
            <a:grpFill/>
            <a:ln w="5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sz="3600" dirty="0">
                <a:latin typeface="HarmonyOS Sans SC Medium" panose="00000600000000000000" pitchFamily="2" charset="-122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97848C5-BD33-3B78-3476-2A37472EF1E6}"/>
                </a:ext>
              </a:extLst>
            </p:cNvPr>
            <p:cNvSpPr/>
            <p:nvPr/>
          </p:nvSpPr>
          <p:spPr>
            <a:xfrm>
              <a:off x="10340641" y="1547924"/>
              <a:ext cx="421717" cy="430122"/>
            </a:xfrm>
            <a:custGeom>
              <a:avLst/>
              <a:gdLst>
                <a:gd name="connsiteX0" fmla="*/ 421717 w 421717"/>
                <a:gd name="connsiteY0" fmla="*/ 40422 h 430122"/>
                <a:gd name="connsiteX1" fmla="*/ 381295 w 421717"/>
                <a:gd name="connsiteY1" fmla="*/ 0 h 430122"/>
                <a:gd name="connsiteX2" fmla="*/ 0 w 421717"/>
                <a:gd name="connsiteY2" fmla="*/ 381295 h 430122"/>
                <a:gd name="connsiteX3" fmla="*/ 0 w 421717"/>
                <a:gd name="connsiteY3" fmla="*/ 430122 h 430122"/>
                <a:gd name="connsiteX4" fmla="*/ 406509 w 421717"/>
                <a:gd name="connsiteY4" fmla="*/ 430122 h 430122"/>
                <a:gd name="connsiteX5" fmla="*/ 406509 w 421717"/>
                <a:gd name="connsiteY5" fmla="*/ 372948 h 430122"/>
                <a:gd name="connsiteX6" fmla="*/ 82502 w 421717"/>
                <a:gd name="connsiteY6" fmla="*/ 379580 h 430122"/>
                <a:gd name="connsiteX7" fmla="*/ 421717 w 421717"/>
                <a:gd name="connsiteY7" fmla="*/ 40422 h 43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717" h="430122">
                  <a:moveTo>
                    <a:pt x="421717" y="40422"/>
                  </a:moveTo>
                  <a:lnTo>
                    <a:pt x="381295" y="0"/>
                  </a:lnTo>
                  <a:lnTo>
                    <a:pt x="0" y="381295"/>
                  </a:lnTo>
                  <a:lnTo>
                    <a:pt x="0" y="430122"/>
                  </a:lnTo>
                  <a:lnTo>
                    <a:pt x="406509" y="430122"/>
                  </a:lnTo>
                  <a:lnTo>
                    <a:pt x="406509" y="372948"/>
                  </a:lnTo>
                  <a:lnTo>
                    <a:pt x="82502" y="379580"/>
                  </a:lnTo>
                  <a:lnTo>
                    <a:pt x="421717" y="40422"/>
                  </a:lnTo>
                  <a:close/>
                </a:path>
              </a:pathLst>
            </a:custGeom>
            <a:grpFill/>
            <a:ln w="5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sz="3600" dirty="0">
                <a:latin typeface="HarmonyOS Sans SC Medium" panose="000006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425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57B51-33A8-0643-28AB-95FE24E15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3C13CFF-377D-42B2-402A-F7E84DE3E598}"/>
              </a:ext>
            </a:extLst>
          </p:cNvPr>
          <p:cNvSpPr txBox="1"/>
          <p:nvPr/>
        </p:nvSpPr>
        <p:spPr>
          <a:xfrm>
            <a:off x="705472" y="1918068"/>
            <a:ext cx="1944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altLang="zh-CN" b="1" i="0" dirty="0">
                <a:solidFill>
                  <a:schemeClr val="accent1"/>
                </a:solidFill>
                <a:effectLst/>
                <a:latin typeface="+mj-lt"/>
              </a:rPr>
              <a:t>Mark Kellogg</a:t>
            </a:r>
            <a:endParaRPr lang="zh-CN" altLang="en-US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457B7C3-3B6A-D164-AC92-40801A7F97FA}"/>
              </a:ext>
            </a:extLst>
          </p:cNvPr>
          <p:cNvSpPr txBox="1"/>
          <p:nvPr/>
        </p:nvSpPr>
        <p:spPr>
          <a:xfrm>
            <a:off x="2495600" y="584200"/>
            <a:ext cx="922720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altLang="zh-CN" sz="1600" dirty="0"/>
              <a:t>Mark Kellogg</a:t>
            </a:r>
            <a:r>
              <a:rPr lang="zh-CN" altLang="en-US" sz="1600" dirty="0"/>
              <a:t> 现任伊斯曼音乐学院长号教授及管乐、铜管与打击乐系主任，并兼任学院教师发展总监。自</a:t>
            </a:r>
            <a:r>
              <a:rPr lang="en-US" altLang="zh-CN" sz="1600" dirty="0"/>
              <a:t>1991</a:t>
            </a:r>
            <a:r>
              <a:rPr lang="zh-CN" altLang="en-US" sz="1600" dirty="0"/>
              <a:t>年执教以来，他创立了夏季长号学院并联合主办了</a:t>
            </a:r>
            <a:r>
              <a:rPr lang="en-US" altLang="zh-CN" sz="1600" dirty="0"/>
              <a:t>2014</a:t>
            </a:r>
            <a:r>
              <a:rPr lang="zh-CN" altLang="en-US" sz="1600" dirty="0"/>
              <a:t>年国际长号艺术节。</a:t>
            </a:r>
          </a:p>
          <a:p>
            <a:r>
              <a:rPr lang="zh-CN" altLang="en-US" sz="1600" dirty="0"/>
              <a:t>作为资深演奏家，他曾任罗切斯特爱乐乐团首席长号长达</a:t>
            </a:r>
            <a:r>
              <a:rPr lang="en-US" altLang="zh-CN" sz="1600" dirty="0"/>
              <a:t>28</a:t>
            </a:r>
            <a:r>
              <a:rPr lang="zh-CN" altLang="en-US" sz="1600" dirty="0"/>
              <a:t>年，并曾效力于旧金山交响乐团。他不仅在古典独奏领域建树颇丰，还活跃于爵士乐与室内乐舞台，是</a:t>
            </a:r>
            <a:r>
              <a:rPr lang="sv-SE" altLang="zh-CN" sz="1600" dirty="0"/>
              <a:t>Rhythm &amp; Brass</a:t>
            </a:r>
            <a:r>
              <a:rPr lang="zh-CN" altLang="en-US" sz="1600" dirty="0"/>
              <a:t>乐团创始成员。作为</a:t>
            </a:r>
            <a:r>
              <a:rPr lang="sv-SE" altLang="zh-CN" sz="1600" dirty="0" err="1"/>
              <a:t>Conn</a:t>
            </a:r>
            <a:r>
              <a:rPr lang="zh-CN" altLang="en-US" sz="1600" dirty="0"/>
              <a:t>签约艺术家，他的演出与大师班足迹遍布全球。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48A8662-3B7C-78C9-B187-7229381D33E8}"/>
              </a:ext>
            </a:extLst>
          </p:cNvPr>
          <p:cNvSpPr txBox="1"/>
          <p:nvPr/>
        </p:nvSpPr>
        <p:spPr>
          <a:xfrm>
            <a:off x="314464" y="4087400"/>
            <a:ext cx="2726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altLang="zh-CN" b="1" i="0" dirty="0">
                <a:solidFill>
                  <a:schemeClr val="accent1"/>
                </a:solidFill>
                <a:effectLst/>
                <a:latin typeface="+mj-lt"/>
              </a:rPr>
              <a:t>Larry </a:t>
            </a:r>
            <a:r>
              <a:rPr lang="sv-SE" altLang="zh-CN" b="1" i="0" dirty="0" err="1">
                <a:solidFill>
                  <a:schemeClr val="accent1"/>
                </a:solidFill>
                <a:effectLst/>
                <a:latin typeface="+mj-lt"/>
              </a:rPr>
              <a:t>Zalkind</a:t>
            </a:r>
            <a:endParaRPr lang="zh-CN" altLang="en-US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8F06411-0E0F-12C8-28FF-07D40D33B95E}"/>
              </a:ext>
            </a:extLst>
          </p:cNvPr>
          <p:cNvSpPr txBox="1"/>
          <p:nvPr/>
        </p:nvSpPr>
        <p:spPr>
          <a:xfrm>
            <a:off x="2517151" y="2648791"/>
            <a:ext cx="922720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altLang="zh-CN" sz="1600" dirty="0"/>
              <a:t>Larry </a:t>
            </a:r>
            <a:r>
              <a:rPr lang="sv-SE" altLang="zh-CN" sz="1600" dirty="0" err="1"/>
              <a:t>Zalkind</a:t>
            </a:r>
            <a:r>
              <a:rPr lang="zh-CN" altLang="en-US" sz="1600" dirty="0"/>
              <a:t>现任伊斯曼音乐学院长号教授。此前，他曾担任犹他交响乐团首席长号长达</a:t>
            </a:r>
            <a:r>
              <a:rPr lang="en-US" altLang="zh-CN" sz="1600" dirty="0"/>
              <a:t>34</a:t>
            </a:r>
            <a:r>
              <a:rPr lang="zh-CN" altLang="en-US" sz="1600" dirty="0"/>
              <a:t>年，并曾客座洛杉矶爱乐乐团副首席。他是</a:t>
            </a:r>
            <a:r>
              <a:rPr lang="sv-SE" altLang="zh-CN" sz="1600" dirty="0"/>
              <a:t>Grand </a:t>
            </a:r>
            <a:r>
              <a:rPr lang="sv-SE" altLang="zh-CN" sz="1600" dirty="0" err="1"/>
              <a:t>Teton</a:t>
            </a:r>
            <a:r>
              <a:rPr lang="zh-CN" altLang="en-US" sz="1600" dirty="0"/>
              <a:t>音乐节的资深成员，也是著名的</a:t>
            </a:r>
            <a:r>
              <a:rPr lang="sv-SE" altLang="zh-CN" sz="1600" dirty="0"/>
              <a:t>Summit Brass</a:t>
            </a:r>
            <a:r>
              <a:rPr lang="zh-CN" altLang="en-US" sz="1600" dirty="0"/>
              <a:t>铜管乐团成员。</a:t>
            </a:r>
          </a:p>
          <a:p>
            <a:r>
              <a:rPr lang="zh-CN" altLang="en-US" sz="1600" dirty="0"/>
              <a:t>作为独奏家，他曾与众多交响乐团合作，并在</a:t>
            </a:r>
            <a:r>
              <a:rPr lang="sv-SE" altLang="zh-CN" sz="1600" dirty="0"/>
              <a:t>Summit </a:t>
            </a:r>
            <a:r>
              <a:rPr lang="sv-SE" altLang="zh-CN" sz="1600" dirty="0" err="1"/>
              <a:t>Records</a:t>
            </a:r>
            <a:r>
              <a:rPr lang="zh-CN" altLang="en-US" sz="1600" dirty="0"/>
              <a:t>发行了三张风格多样的独奏专辑。在教育领域，他曾在犹他大学任教三十余年，并频繁受邀至耶鲁大学、印第安纳大学及美国国家管弦乐团学院（</a:t>
            </a:r>
            <a:r>
              <a:rPr lang="sv-SE" altLang="zh-CN" sz="1600" dirty="0"/>
              <a:t>NOI</a:t>
            </a:r>
            <a:r>
              <a:rPr lang="zh-CN" altLang="sv-SE" sz="1600" dirty="0"/>
              <a:t>）</a:t>
            </a:r>
            <a:r>
              <a:rPr lang="zh-CN" altLang="en-US" sz="1600" dirty="0"/>
              <a:t>举办大师班。作为</a:t>
            </a:r>
            <a:r>
              <a:rPr lang="sv-SE" altLang="zh-CN" sz="1600" dirty="0"/>
              <a:t>Yamaha</a:t>
            </a:r>
            <a:r>
              <a:rPr lang="zh-CN" altLang="en-US" sz="1600" dirty="0"/>
              <a:t>签约艺术家，他深度参与了专业长号型号的研发与设计。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07ECB8-A026-590C-264D-C14E1EC783A2}"/>
              </a:ext>
            </a:extLst>
          </p:cNvPr>
          <p:cNvSpPr txBox="1"/>
          <p:nvPr/>
        </p:nvSpPr>
        <p:spPr>
          <a:xfrm>
            <a:off x="708601" y="6286214"/>
            <a:ext cx="1944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altLang="zh-CN" b="1" i="0" dirty="0" err="1">
                <a:solidFill>
                  <a:schemeClr val="accent1"/>
                </a:solidFill>
                <a:effectLst/>
                <a:latin typeface="+mj-lt"/>
              </a:rPr>
              <a:t>Catie</a:t>
            </a:r>
            <a:r>
              <a:rPr lang="sv-SE" altLang="zh-CN" b="1" i="0" dirty="0">
                <a:solidFill>
                  <a:schemeClr val="accent1"/>
                </a:solidFill>
                <a:effectLst/>
                <a:latin typeface="+mj-lt"/>
              </a:rPr>
              <a:t> </a:t>
            </a:r>
            <a:r>
              <a:rPr lang="sv-SE" altLang="zh-CN" b="1" i="0" dirty="0" err="1">
                <a:solidFill>
                  <a:schemeClr val="accent1"/>
                </a:solidFill>
                <a:effectLst/>
                <a:latin typeface="+mj-lt"/>
              </a:rPr>
              <a:t>Hickey</a:t>
            </a:r>
            <a:endParaRPr lang="zh-CN" altLang="en-US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A5FC387-57F6-30F4-AC42-43602BDDFCC0}"/>
              </a:ext>
            </a:extLst>
          </p:cNvPr>
          <p:cNvSpPr txBox="1"/>
          <p:nvPr/>
        </p:nvSpPr>
        <p:spPr>
          <a:xfrm>
            <a:off x="2495600" y="4678970"/>
            <a:ext cx="922720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altLang="zh-CN" sz="1600" dirty="0" err="1"/>
              <a:t>Catie</a:t>
            </a:r>
            <a:r>
              <a:rPr lang="sv-SE" altLang="zh-CN" sz="1600" dirty="0"/>
              <a:t> </a:t>
            </a:r>
            <a:r>
              <a:rPr lang="sv-SE" altLang="zh-CN" sz="1600" dirty="0" err="1"/>
              <a:t>Hickey</a:t>
            </a:r>
            <a:r>
              <a:rPr lang="zh-CN" altLang="en-US" sz="1600" dirty="0"/>
              <a:t>是常驻芝加哥的长号演奏家、教育家及艺术倡导者。她致力于拓展</a:t>
            </a:r>
            <a:r>
              <a:rPr lang="en-US" altLang="zh-CN" sz="1600" dirty="0"/>
              <a:t>21</a:t>
            </a:r>
            <a:r>
              <a:rPr lang="zh-CN" altLang="en-US" sz="1600" dirty="0"/>
              <a:t>世纪音乐家的角色，创立了非营利组织“</a:t>
            </a:r>
            <a:r>
              <a:rPr lang="sv-SE" altLang="zh-CN" sz="1600" dirty="0"/>
              <a:t>Brass </a:t>
            </a:r>
            <a:r>
              <a:rPr lang="sv-SE" altLang="zh-CN" sz="1600" dirty="0" err="1"/>
              <a:t>Beyond</a:t>
            </a:r>
            <a:r>
              <a:rPr lang="sv-SE" altLang="zh-CN" sz="1600" dirty="0"/>
              <a:t> </a:t>
            </a:r>
            <a:r>
              <a:rPr lang="sv-SE" altLang="zh-CN" sz="1600" dirty="0" err="1"/>
              <a:t>Binaries</a:t>
            </a:r>
            <a:r>
              <a:rPr lang="sv-SE" altLang="zh-CN" sz="1600" dirty="0"/>
              <a:t>”</a:t>
            </a:r>
            <a:r>
              <a:rPr lang="zh-CN" altLang="sv-SE" sz="1600" dirty="0"/>
              <a:t>，</a:t>
            </a:r>
            <a:r>
              <a:rPr lang="zh-CN" altLang="en-US" sz="1600" dirty="0"/>
              <a:t>旨在通过工作坊与演出支持女性及性别多元铜管音乐家的发展。</a:t>
            </a:r>
          </a:p>
          <a:p>
            <a:r>
              <a:rPr lang="zh-CN" altLang="en-US" sz="1600" dirty="0"/>
              <a:t>她目前执教于洛约拉大学、德保罗大学及北公园大学。作为演奏家，她涉猎广泛，从</a:t>
            </a:r>
            <a:r>
              <a:rPr lang="sv-SE" altLang="zh-CN" sz="1600" dirty="0" err="1"/>
              <a:t>Foothills</a:t>
            </a:r>
            <a:r>
              <a:rPr lang="zh-CN" altLang="en-US" sz="1600" dirty="0"/>
              <a:t>铜管五重奏的巡演到与圣路易斯、罗切斯特等交响乐团的合作，乃至活跃于芝加哥剧院乐池。她毕业于伊斯曼音乐学院与赖斯大学，并常受邀参加拉美地区的铜管艺术节。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DA7D837-4FB2-0BCD-8749-CA221F75E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51" y="379647"/>
            <a:ext cx="162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65BF9766-FAF7-258B-281A-150EBE059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51" y="2489924"/>
            <a:ext cx="162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C28FBBF-2F8D-D2AB-2DAC-28B7E0621A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65" r="168"/>
          <a:stretch/>
        </p:blipFill>
        <p:spPr bwMode="auto">
          <a:xfrm>
            <a:off x="897151" y="4653800"/>
            <a:ext cx="162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383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D83CF-B7C2-65BD-6642-48E50E950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982C069D-C979-5D25-6C55-BA55A6156942}"/>
              </a:ext>
            </a:extLst>
          </p:cNvPr>
          <p:cNvSpPr txBox="1"/>
          <p:nvPr/>
        </p:nvSpPr>
        <p:spPr>
          <a:xfrm>
            <a:off x="947738" y="399171"/>
            <a:ext cx="6787547" cy="85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500"/>
              </a:lnSpc>
            </a:pPr>
            <a:r>
              <a:rPr lang="en-US" sz="3200" dirty="0" err="1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申请相关问题</a:t>
            </a:r>
            <a:endParaRPr lang="en-US" sz="3200" dirty="0"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DBEBAE2-9F36-2633-7205-90C8DDB2CA89}"/>
              </a:ext>
            </a:extLst>
          </p:cNvPr>
          <p:cNvSpPr txBox="1"/>
          <p:nvPr/>
        </p:nvSpPr>
        <p:spPr>
          <a:xfrm>
            <a:off x="947738" y="1484784"/>
            <a:ext cx="4860230" cy="1549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600" b="1" i="0" u="none" strike="noStrike" dirty="0">
                <a:solidFill>
                  <a:srgbClr val="C00000"/>
                </a:solidFill>
                <a:effectLst/>
              </a:rPr>
              <a:t>申请</a:t>
            </a:r>
            <a:r>
              <a:rPr lang="zh-CN" altLang="en-US" sz="1600" b="1" dirty="0">
                <a:solidFill>
                  <a:srgbClr val="C00000"/>
                </a:solidFill>
              </a:rPr>
              <a:t>方法</a:t>
            </a:r>
            <a:endParaRPr lang="zh-CN" altLang="en-US" sz="1600" b="1" i="0" u="none" strike="noStrike" dirty="0">
              <a:solidFill>
                <a:srgbClr val="C00000"/>
              </a:solidFill>
              <a:effectLst/>
            </a:endParaRPr>
          </a:p>
          <a:p>
            <a:pPr algn="l">
              <a:lnSpc>
                <a:spcPct val="120000"/>
              </a:lnSpc>
            </a:pP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通过课程页面在线注册，同时按要求把 </a:t>
            </a: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résumé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和录音链接邮件发送给授课教师；滚动录取，名额有限，建议在 </a:t>
            </a: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2026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年春季完成。</a:t>
            </a:r>
            <a:endParaRPr lang="en-US" altLang="zh-CN" sz="1600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lnSpc>
                <a:spcPct val="120000"/>
              </a:lnSpc>
            </a:pPr>
            <a:endParaRPr lang="en-US" altLang="zh-CN" sz="16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8653F1F-6ED6-5807-E501-61D900B5457A}"/>
              </a:ext>
            </a:extLst>
          </p:cNvPr>
          <p:cNvSpPr txBox="1"/>
          <p:nvPr/>
        </p:nvSpPr>
        <p:spPr>
          <a:xfrm>
            <a:off x="947736" y="3546219"/>
            <a:ext cx="5148263" cy="791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b="1" dirty="0">
                <a:solidFill>
                  <a:srgbClr val="C00000"/>
                </a:solidFill>
              </a:rPr>
              <a:t>管风琴申请材料要求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1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段试奏视频（展示演奏水平）</a:t>
            </a: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+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1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份简短个人简介</a:t>
            </a:r>
            <a:endParaRPr lang="en-US" altLang="zh-CN" sz="1600" b="1" i="0" u="none" strike="noStrike" dirty="0">
              <a:solidFill>
                <a:srgbClr val="C00000"/>
              </a:solidFill>
              <a:effectLst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30D76FF-A2B5-AB4A-8826-D8E7B32B813A}"/>
              </a:ext>
            </a:extLst>
          </p:cNvPr>
          <p:cNvSpPr txBox="1"/>
          <p:nvPr/>
        </p:nvSpPr>
        <p:spPr>
          <a:xfrm>
            <a:off x="6061075" y="3546219"/>
            <a:ext cx="5148263" cy="791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b="1" i="0" u="none" strike="noStrike" dirty="0">
                <a:solidFill>
                  <a:srgbClr val="C00000"/>
                </a:solidFill>
                <a:effectLst/>
              </a:rPr>
              <a:t>圆号申请材料要求</a:t>
            </a:r>
            <a:endParaRPr lang="en-US" altLang="zh-CN" sz="1600" b="1" i="0" u="none" strike="noStrike" dirty="0">
              <a:solidFill>
                <a:srgbClr val="C00000"/>
              </a:solidFill>
              <a:effectLst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不要求试音视频；仅通过音乐简历审核录取</a:t>
            </a:r>
            <a:endParaRPr lang="zh-CN" altLang="en-US" sz="1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70BC2DD-F04F-329B-BD9A-EE885338E88D}"/>
              </a:ext>
            </a:extLst>
          </p:cNvPr>
          <p:cNvSpPr txBox="1"/>
          <p:nvPr/>
        </p:nvSpPr>
        <p:spPr>
          <a:xfrm>
            <a:off x="947737" y="4553904"/>
            <a:ext cx="5148263" cy="1530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b="1" i="0" u="none" strike="noStrike" dirty="0">
                <a:solidFill>
                  <a:srgbClr val="C00000"/>
                </a:solidFill>
                <a:effectLst/>
              </a:rPr>
              <a:t>长号申请材料要求</a:t>
            </a:r>
            <a:endParaRPr lang="en-US" altLang="zh-CN" sz="1600" b="1" i="0" u="none" strike="noStrike" dirty="0">
              <a:solidFill>
                <a:srgbClr val="C00000"/>
              </a:solidFill>
              <a:effectLst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音乐简历＋约 </a:t>
            </a: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5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分钟视频试音（两首风格对比的作品或片段，包含</a:t>
            </a: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1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段抒情与</a:t>
            </a: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1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段技术性内容），并在简历中列出</a:t>
            </a: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2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位推荐人信息。</a:t>
            </a:r>
            <a:endParaRPr lang="zh-CN" altLang="en-US" sz="16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D6E9FFE-07BE-9015-DE2E-F99F8ED38177}"/>
              </a:ext>
            </a:extLst>
          </p:cNvPr>
          <p:cNvSpPr txBox="1"/>
          <p:nvPr/>
        </p:nvSpPr>
        <p:spPr>
          <a:xfrm>
            <a:off x="6168008" y="1447376"/>
            <a:ext cx="4644206" cy="1162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b="1" dirty="0">
                <a:solidFill>
                  <a:srgbClr val="C00000"/>
                </a:solidFill>
              </a:rPr>
              <a:t>费用参考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学费</a:t>
            </a:r>
            <a:r>
              <a:rPr lang="en-US" altLang="zh-CN" sz="1600" dirty="0"/>
              <a:t>1000</a:t>
            </a:r>
            <a:r>
              <a:rPr lang="zh-CN" altLang="en-US" sz="1600" dirty="0"/>
              <a:t>美元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住宿另加</a:t>
            </a:r>
            <a:r>
              <a:rPr lang="en-US" altLang="zh-CN" sz="1600" dirty="0"/>
              <a:t>528</a:t>
            </a:r>
            <a:r>
              <a:rPr lang="zh-CN" altLang="en-US" sz="1600" dirty="0"/>
              <a:t>美元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5AAD4D6-5581-2AA9-4FB2-3AD5547424C8}"/>
              </a:ext>
            </a:extLst>
          </p:cNvPr>
          <p:cNvSpPr txBox="1"/>
          <p:nvPr/>
        </p:nvSpPr>
        <p:spPr>
          <a:xfrm>
            <a:off x="6096000" y="4553905"/>
            <a:ext cx="5148263" cy="1530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b="1" i="0" u="none" strike="noStrike" dirty="0">
                <a:solidFill>
                  <a:srgbClr val="C00000"/>
                </a:solidFill>
                <a:effectLst/>
              </a:rPr>
              <a:t>大号与上低音号申请材料要求</a:t>
            </a:r>
            <a:endParaRPr lang="en-US" altLang="zh-CN" sz="1600" b="1" i="0" u="none" strike="noStrike" dirty="0">
              <a:solidFill>
                <a:srgbClr val="C00000"/>
              </a:solidFill>
              <a:effectLst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i="0" u="none" strike="noStrike" dirty="0">
                <a:effectLst/>
              </a:rPr>
              <a:t>不要求正式试音，但必须提交：音乐简历＋约 </a:t>
            </a:r>
            <a:r>
              <a:rPr lang="en-US" altLang="zh-CN" sz="1600" i="0" u="none" strike="noStrike" dirty="0">
                <a:effectLst/>
              </a:rPr>
              <a:t>5</a:t>
            </a:r>
            <a:r>
              <a:rPr lang="zh-CN" altLang="en-US" sz="1600" i="0" u="none" strike="noStrike" dirty="0">
                <a:effectLst/>
              </a:rPr>
              <a:t>分钟对比素材的演奏录音（可为独奏、练习曲或片段），用于合奏分组</a:t>
            </a:r>
            <a:endParaRPr lang="en-US" altLang="zh-CN" sz="1600" i="0" u="none" strike="noStrike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99556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2081F-F7AA-8C14-1700-619276667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8BCAE3-4C1B-E984-2FFC-AEB9DA5EB747}"/>
              </a:ext>
            </a:extLst>
          </p:cNvPr>
          <p:cNvSpPr txBox="1"/>
          <p:nvPr/>
        </p:nvSpPr>
        <p:spPr>
          <a:xfrm>
            <a:off x="947738" y="399171"/>
            <a:ext cx="6787547" cy="85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500"/>
              </a:lnSpc>
            </a:pPr>
            <a:r>
              <a:rPr lang="en-US" sz="3200" dirty="0" err="1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项目介绍</a:t>
            </a:r>
            <a:endParaRPr lang="en-US" sz="3200" dirty="0"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0902799D-BF56-535D-7740-B14DD34782D0}"/>
              </a:ext>
            </a:extLst>
          </p:cNvPr>
          <p:cNvSpPr txBox="1"/>
          <p:nvPr/>
        </p:nvSpPr>
        <p:spPr>
          <a:xfrm>
            <a:off x="947738" y="1387742"/>
            <a:ext cx="10261600" cy="263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伊斯曼暑期项目由伊斯曼音乐学院开设，面向不同年龄与水平的演奏者提供短期密集课程。项目共同特点是：以密集训练、舞台实践与专业反馈为核心，通常为非学分项目（以技能提升与职业化训练为主），并配套音乐会、讲座或演出活动。</a:t>
            </a:r>
            <a:endParaRPr lang="en-US" altLang="zh-CN" sz="1600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algn="l">
              <a:lnSpc>
                <a:spcPct val="150000"/>
              </a:lnSpc>
            </a:pPr>
            <a:endParaRPr lang="en-US" altLang="zh-CN" sz="1600" dirty="0">
              <a:solidFill>
                <a:srgbClr val="000000"/>
              </a:solidFill>
              <a:latin typeface="-webkit-standard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伊斯曼暑期项目由伊斯曼音乐学院开设，面向不同年龄与水平的演奏者提供短期密集课程。项目共同特点是：以密集训练、舞台实践与专业反馈为核心，通常为非学分项目（以技能提升与职业化训练为主），并配套音乐会、讲座或演出活动。</a:t>
            </a:r>
            <a:endParaRPr lang="en-US" altLang="zh-CN" sz="1600" b="1" i="0" u="none" strike="noStrike" dirty="0">
              <a:solidFill>
                <a:srgbClr val="C00000"/>
              </a:solidFill>
              <a:effectLst/>
            </a:endParaRPr>
          </a:p>
        </p:txBody>
      </p:sp>
      <p:pic>
        <p:nvPicPr>
          <p:cNvPr id="1026" name="Picture 2" descr="Trombone Studio Performance">
            <a:extLst>
              <a:ext uri="{FF2B5EF4-FFF2-40B4-BE49-F238E27FC236}">
                <a16:creationId xmlns:a16="http://schemas.microsoft.com/office/drawing/2014/main" id="{E060A424-3CA9-1A91-C5A1-2B200D8AF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4287620"/>
            <a:ext cx="3558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astmn facade">
            <a:extLst>
              <a:ext uri="{FF2B5EF4-FFF2-40B4-BE49-F238E27FC236}">
                <a16:creationId xmlns:a16="http://schemas.microsoft.com/office/drawing/2014/main" id="{10A3A419-046B-C229-55D9-271B2601E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926" y="4287620"/>
            <a:ext cx="407872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959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1E43E4-83E6-0D98-8EC3-5A3483451E4E}"/>
              </a:ext>
            </a:extLst>
          </p:cNvPr>
          <p:cNvSpPr txBox="1"/>
          <p:nvPr/>
        </p:nvSpPr>
        <p:spPr>
          <a:xfrm>
            <a:off x="947738" y="399171"/>
            <a:ext cx="9588334" cy="837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500"/>
              </a:lnSpc>
            </a:pPr>
            <a:r>
              <a:rPr lang="en-US" altLang="zh-CN" sz="3200" dirty="0" err="1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项目介绍</a:t>
            </a:r>
            <a:r>
              <a:rPr lang="zh-CN" altLang="en-US" sz="3200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 </a:t>
            </a:r>
            <a:r>
              <a:rPr lang="en-US" altLang="zh-CN" sz="3200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lang="zh-CN" altLang="en-US" sz="3200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 </a:t>
            </a:r>
            <a:r>
              <a:rPr lang="sv-SE" altLang="zh-CN" sz="2800" dirty="0">
                <a:solidFill>
                  <a:schemeClr val="accent1"/>
                </a:solidFill>
                <a:latin typeface="HarmonyOS Sans SC Black" panose="00000A00000000000000" pitchFamily="2" charset="-122"/>
              </a:rPr>
              <a:t>Organ </a:t>
            </a:r>
            <a:r>
              <a:rPr lang="zh-CN" altLang="en-US" sz="2800" dirty="0">
                <a:solidFill>
                  <a:schemeClr val="accent1"/>
                </a:solidFill>
                <a:latin typeface="HarmonyOS Sans SC Black" panose="00000A00000000000000" pitchFamily="2" charset="-122"/>
              </a:rPr>
              <a:t>管风琴</a:t>
            </a:r>
            <a:endParaRPr lang="en-ID" altLang="zh-CN" sz="2800" dirty="0">
              <a:solidFill>
                <a:schemeClr val="accent1"/>
              </a:solidFill>
              <a:latin typeface="HarmonyOS Sans SC Black" panose="00000A00000000000000" pitchFamily="2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50F0B2-3FD2-C235-D776-1E9DDD78789F}"/>
              </a:ext>
            </a:extLst>
          </p:cNvPr>
          <p:cNvSpPr txBox="1"/>
          <p:nvPr/>
        </p:nvSpPr>
        <p:spPr>
          <a:xfrm>
            <a:off x="982660" y="1574814"/>
            <a:ext cx="10226677" cy="1160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为期</a:t>
            </a: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5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天的密集管风琴项目，面向高中与大学阶段的管风琴学习者。每天包含个人与小组课程，并提供多座不同风格乐器的练习与接触机会；课程包含曲目、圣乐技能、即兴与技术等方向的大师课，以及练习方法、低音数字与即兴、曲目历史语境、圣诗伴奏与赞美诗弹奏等讲座内容。</a:t>
            </a:r>
            <a:endParaRPr lang="en-US" altLang="zh-CN" sz="1600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E22B13F-EC01-B81D-249B-7DF704BBF37B}"/>
              </a:ext>
            </a:extLst>
          </p:cNvPr>
          <p:cNvGrpSpPr/>
          <p:nvPr/>
        </p:nvGrpSpPr>
        <p:grpSpPr>
          <a:xfrm>
            <a:off x="947739" y="3074327"/>
            <a:ext cx="5368979" cy="2607508"/>
            <a:chOff x="982662" y="4030384"/>
            <a:chExt cx="3207201" cy="2607508"/>
          </a:xfrm>
        </p:grpSpPr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0E7CC054-0EF1-FC46-88FC-93C97B05DDBE}"/>
                </a:ext>
              </a:extLst>
            </p:cNvPr>
            <p:cNvSpPr txBox="1"/>
            <p:nvPr/>
          </p:nvSpPr>
          <p:spPr>
            <a:xfrm>
              <a:off x="982662" y="4030384"/>
              <a:ext cx="5958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1600" b="1" dirty="0" err="1">
                  <a:solidFill>
                    <a:srgbClr val="C00000"/>
                  </a:solidFill>
                </a:rPr>
                <a:t>项目亮点</a:t>
              </a:r>
              <a:endParaRPr lang="en-ID" sz="1600" b="1" dirty="0">
                <a:solidFill>
                  <a:srgbClr val="C00000"/>
                </a:soli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F37E910-A813-A19A-BD04-45D7028CA294}"/>
                </a:ext>
              </a:extLst>
            </p:cNvPr>
            <p:cNvSpPr txBox="1"/>
            <p:nvPr/>
          </p:nvSpPr>
          <p:spPr>
            <a:xfrm>
              <a:off x="982662" y="4368938"/>
              <a:ext cx="3207201" cy="22689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5</a:t>
              </a:r>
              <a:r>
                <a:rPr lang="zh-CN" altLang="en-US" sz="1600" dirty="0"/>
                <a:t>天内实现“白天密集训练＋晚间音乐会输入＋周六学员音乐会输出”的闭环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同一周内接触多座不同场地与不同乐器条件，强化适应能力与实战经验（地点包含校内及多座教堂）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大师课主题覆盖曲目、圣乐技能、即兴与技术，兼顾演奏与教堂音乐能力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2A07D414-A9F5-A439-4418-2A1C132B4B65}"/>
              </a:ext>
            </a:extLst>
          </p:cNvPr>
          <p:cNvGrpSpPr/>
          <p:nvPr/>
        </p:nvGrpSpPr>
        <p:grpSpPr>
          <a:xfrm>
            <a:off x="6849352" y="2991342"/>
            <a:ext cx="4359986" cy="2321918"/>
            <a:chOff x="947738" y="3672900"/>
            <a:chExt cx="4359986" cy="2321918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223B9AB-4A74-8456-61F4-F49D0B44AC82}"/>
                </a:ext>
              </a:extLst>
            </p:cNvPr>
            <p:cNvSpPr txBox="1"/>
            <p:nvPr/>
          </p:nvSpPr>
          <p:spPr>
            <a:xfrm>
              <a:off x="947738" y="4095195"/>
              <a:ext cx="4359986" cy="18996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课程日期：</a:t>
              </a:r>
              <a:r>
                <a:rPr lang="en-US" altLang="zh-CN" sz="16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2026/06/29–2026/07/05</a:t>
              </a:r>
            </a:p>
            <a:p>
              <a:pPr marL="28575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每日上课时间：</a:t>
              </a:r>
              <a:r>
                <a:rPr lang="en-US" altLang="zh-CN" sz="16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09:00–16:00</a:t>
              </a:r>
            </a:p>
            <a:p>
              <a:pPr marL="28575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开营说明会：</a:t>
              </a:r>
              <a:r>
                <a:rPr lang="en-US" altLang="zh-CN" sz="16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2026/06/28 18:00</a:t>
              </a:r>
              <a:endParaRPr lang="zh-CN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endParaRPr>
            </a:p>
            <a:p>
              <a:pPr marL="28575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教师与在读学生音乐会：周一至周四 </a:t>
              </a:r>
              <a:r>
                <a:rPr lang="en-US" altLang="zh-CN" sz="16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19:30</a:t>
              </a:r>
            </a:p>
            <a:p>
              <a:pPr marL="28575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学员音乐会：</a:t>
              </a:r>
              <a:r>
                <a:rPr lang="en-US" altLang="zh-CN" sz="16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2026/07/05 </a:t>
              </a:r>
              <a:r>
                <a:rPr lang="zh-CN" altLang="en-US" sz="16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上午与下午两场</a:t>
              </a:r>
              <a:endParaRPr lang="en-US" altLang="zh-CN" sz="1600" b="0" i="0" u="none" strike="noStrike" dirty="0">
                <a:solidFill>
                  <a:srgbClr val="000000"/>
                </a:solidFill>
                <a:effectLst/>
                <a:latin typeface="-webkit-standard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85DF82D-EBAD-DD7E-648C-DE1D5F29BF7D}"/>
                </a:ext>
              </a:extLst>
            </p:cNvPr>
            <p:cNvSpPr txBox="1"/>
            <p:nvPr/>
          </p:nvSpPr>
          <p:spPr>
            <a:xfrm>
              <a:off x="1054547" y="3672900"/>
              <a:ext cx="1608083" cy="4222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600" b="1" dirty="0">
                  <a:solidFill>
                    <a:srgbClr val="C00000"/>
                  </a:solidFill>
                  <a:latin typeface="-webkit-standard"/>
                </a:rPr>
                <a:t>日程安排</a:t>
              </a:r>
              <a:endParaRPr lang="en-US" altLang="zh-CN" sz="1600" b="1" i="0" u="none" strike="noStrike" dirty="0">
                <a:solidFill>
                  <a:srgbClr val="C00000"/>
                </a:solidFill>
                <a:effectLst/>
                <a:latin typeface="-webkit-sta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6814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A92AF-09AC-E5B4-8D7B-5D4856690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1B533FB-A161-8ADD-99E0-B6BA6C993A6B}"/>
              </a:ext>
            </a:extLst>
          </p:cNvPr>
          <p:cNvSpPr txBox="1"/>
          <p:nvPr/>
        </p:nvSpPr>
        <p:spPr>
          <a:xfrm>
            <a:off x="755929" y="1978197"/>
            <a:ext cx="1944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altLang="zh-CN" b="1" i="0" dirty="0">
                <a:solidFill>
                  <a:schemeClr val="accent1"/>
                </a:solidFill>
                <a:effectLst/>
                <a:latin typeface="+mj-lt"/>
              </a:rPr>
              <a:t>David </a:t>
            </a:r>
            <a:r>
              <a:rPr lang="sv-SE" altLang="zh-CN" b="1" i="0" dirty="0" err="1">
                <a:solidFill>
                  <a:schemeClr val="accent1"/>
                </a:solidFill>
                <a:effectLst/>
                <a:latin typeface="+mj-lt"/>
              </a:rPr>
              <a:t>Higgs</a:t>
            </a:r>
            <a:endParaRPr lang="zh-CN" altLang="en-US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D19B1AC-37DF-69A0-4D1A-C6F617FDAB65}"/>
              </a:ext>
            </a:extLst>
          </p:cNvPr>
          <p:cNvSpPr txBox="1"/>
          <p:nvPr/>
        </p:nvSpPr>
        <p:spPr>
          <a:xfrm>
            <a:off x="2567608" y="539588"/>
            <a:ext cx="922720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altLang="zh-CN" sz="1600" dirty="0"/>
              <a:t>David </a:t>
            </a:r>
            <a:r>
              <a:rPr lang="sv-SE" altLang="zh-CN" sz="1600" dirty="0" err="1"/>
              <a:t>Higgs</a:t>
            </a:r>
            <a:r>
              <a:rPr lang="zh-CN" altLang="en-US" sz="1600" dirty="0"/>
              <a:t>是美国顶尖管风琴演奏家，现任伊斯曼音乐学院管风琴系主任。他曾为维也纳圣斯蒂芬大教堂等世界著名管风琴揭幕，并长期在旧金山及洛杉矶举办节日音乐会。</a:t>
            </a:r>
          </a:p>
          <a:p>
            <a:r>
              <a:rPr lang="zh-CN" altLang="en-US" sz="1600" dirty="0"/>
              <a:t>作为享誉国际的演奏家与评委，他的足迹遍布全球各大音乐节。他毕业于曼哈顿音乐学院与伊斯曼音乐学院，自</a:t>
            </a:r>
            <a:r>
              <a:rPr lang="en-US" altLang="zh-CN" sz="1600" dirty="0"/>
              <a:t>1992</a:t>
            </a:r>
            <a:r>
              <a:rPr lang="zh-CN" altLang="en-US" sz="1600" dirty="0"/>
              <a:t>年执教伊斯曼以来教学成就斐然，众多学生在国际大赛获奖并在重要机构任职。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6A856AE-D2FD-9C45-6C42-C0FC84808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37" y="358197"/>
            <a:ext cx="162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5DF3B60-FC9E-CB86-185D-DA964936C402}"/>
              </a:ext>
            </a:extLst>
          </p:cNvPr>
          <p:cNvSpPr txBox="1"/>
          <p:nvPr/>
        </p:nvSpPr>
        <p:spPr>
          <a:xfrm>
            <a:off x="755929" y="4147529"/>
            <a:ext cx="1944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altLang="zh-CN" b="1" i="0" dirty="0">
                <a:solidFill>
                  <a:schemeClr val="accent1"/>
                </a:solidFill>
                <a:effectLst/>
                <a:latin typeface="+mj-lt"/>
              </a:rPr>
              <a:t>Nathan </a:t>
            </a:r>
            <a:r>
              <a:rPr lang="sv-SE" altLang="zh-CN" b="1" i="0" dirty="0" err="1">
                <a:solidFill>
                  <a:schemeClr val="accent1"/>
                </a:solidFill>
                <a:effectLst/>
                <a:latin typeface="+mj-lt"/>
              </a:rPr>
              <a:t>Laube</a:t>
            </a:r>
            <a:endParaRPr lang="zh-CN" altLang="en-US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76AB492-105A-9D85-822A-F63B5B42C10F}"/>
              </a:ext>
            </a:extLst>
          </p:cNvPr>
          <p:cNvSpPr txBox="1"/>
          <p:nvPr/>
        </p:nvSpPr>
        <p:spPr>
          <a:xfrm>
            <a:off x="2567608" y="2708920"/>
            <a:ext cx="922720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altLang="zh-CN" sz="1600" dirty="0"/>
              <a:t>Nathan </a:t>
            </a:r>
            <a:r>
              <a:rPr lang="sv-SE" altLang="zh-CN" sz="1600" dirty="0" err="1"/>
              <a:t>Laube</a:t>
            </a:r>
            <a:r>
              <a:rPr lang="zh-CN" altLang="en-US" sz="1600" dirty="0"/>
              <a:t>是享誉全球的管风琴演奏家与教育家，现任伊斯曼音乐学院副教授。他的演出足迹遍布四大洲，曾亮相维也纳音乐厅、</a:t>
            </a:r>
            <a:r>
              <a:rPr lang="sv-SE" altLang="zh-CN" sz="1600" dirty="0"/>
              <a:t>BBC</a:t>
            </a:r>
            <a:r>
              <a:rPr lang="zh-CN" altLang="en-US" sz="1600" dirty="0"/>
              <a:t>逍遥音乐节等顶尖舞台，并多次受邀为世界各地的著名管风琴揭幕。</a:t>
            </a:r>
          </a:p>
          <a:p>
            <a:r>
              <a:rPr lang="zh-CN" altLang="en-US" sz="1600" dirty="0"/>
              <a:t>他兼任皇家伯明翰音乐学院国际顾问及管风琴设计顾问。作为柯蒂斯音乐学院校友，他曾留德任教并常任国际大赛评委，其参与录制的专辑曾荣获格莱美奖殊荣。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9D195CA-28FB-D6B4-4DE6-889FCA559326}"/>
              </a:ext>
            </a:extLst>
          </p:cNvPr>
          <p:cNvSpPr txBox="1"/>
          <p:nvPr/>
        </p:nvSpPr>
        <p:spPr>
          <a:xfrm>
            <a:off x="759058" y="6346343"/>
            <a:ext cx="1944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altLang="zh-CN" b="1" i="0" dirty="0">
                <a:solidFill>
                  <a:schemeClr val="accent1"/>
                </a:solidFill>
                <a:effectLst/>
                <a:latin typeface="+mj-lt"/>
              </a:rPr>
              <a:t>Stephen Kennedy</a:t>
            </a:r>
            <a:endParaRPr lang="zh-CN" altLang="en-US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BB0B258-4971-47CB-626C-E9F2444B4BF2}"/>
              </a:ext>
            </a:extLst>
          </p:cNvPr>
          <p:cNvSpPr txBox="1"/>
          <p:nvPr/>
        </p:nvSpPr>
        <p:spPr>
          <a:xfrm>
            <a:off x="2570737" y="4907734"/>
            <a:ext cx="922720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altLang="zh-CN" sz="1600" dirty="0"/>
              <a:t>Stephen Kennedy</a:t>
            </a:r>
            <a:r>
              <a:rPr lang="zh-CN" altLang="en-US" sz="1600" dirty="0"/>
              <a:t>现任伊斯曼音乐学院圣乐助理教授及罗切斯特基督教堂音乐总监。他于</a:t>
            </a:r>
            <a:r>
              <a:rPr lang="en-US" altLang="zh-CN" sz="1600" dirty="0"/>
              <a:t>1997</a:t>
            </a:r>
            <a:r>
              <a:rPr lang="zh-CN" altLang="en-US" sz="1600" dirty="0"/>
              <a:t>年创立了享有盛誉的</a:t>
            </a:r>
            <a:r>
              <a:rPr lang="sv-SE" altLang="zh-CN" sz="1600" dirty="0" err="1"/>
              <a:t>Schola</a:t>
            </a:r>
            <a:r>
              <a:rPr lang="sv-SE" altLang="zh-CN" sz="1600" dirty="0"/>
              <a:t> </a:t>
            </a:r>
            <a:r>
              <a:rPr lang="sv-SE" altLang="zh-CN" sz="1600" dirty="0" err="1"/>
              <a:t>Cantorum</a:t>
            </a:r>
            <a:r>
              <a:rPr lang="zh-CN" altLang="en-US" sz="1600" dirty="0"/>
              <a:t>合唱团，专注于演绎素歌、文艺复兴及现代即兴音乐，并曾与波士顿早期音乐节等顶尖团体合作录音。</a:t>
            </a:r>
          </a:p>
          <a:p>
            <a:r>
              <a:rPr lang="zh-CN" altLang="en-US" sz="1600" dirty="0"/>
              <a:t>作为风琴演奏家、作曲家与教育家，他常在各地举办即兴演奏会及学术讲座。其艺术实践极具创新性，涉足跨界领域，包括设计无声电影伴奏及多媒体舞蹈配乐（如为罗切斯特城市芭蕾舞团创作的作品），其先锋创作在国际舞台广受好评。</a:t>
            </a:r>
          </a:p>
        </p:txBody>
      </p:sp>
      <p:pic>
        <p:nvPicPr>
          <p:cNvPr id="3076" name="Picture 4" descr="Nathan Laube image 2024">
            <a:extLst>
              <a:ext uri="{FF2B5EF4-FFF2-40B4-BE49-F238E27FC236}">
                <a16:creationId xmlns:a16="http://schemas.microsoft.com/office/drawing/2014/main" id="{67D699DA-3770-2793-A49A-61C290434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08" y="2557011"/>
            <a:ext cx="162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F25994F-D68C-A852-6804-57C3B0B8F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37" y="4726343"/>
            <a:ext cx="162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10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FC428A-72A7-C7EF-5180-A401EAB8E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985317-7D7C-5FC9-7448-040A14A4852D}"/>
              </a:ext>
            </a:extLst>
          </p:cNvPr>
          <p:cNvSpPr txBox="1"/>
          <p:nvPr/>
        </p:nvSpPr>
        <p:spPr>
          <a:xfrm>
            <a:off x="947738" y="399171"/>
            <a:ext cx="9588334" cy="837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500"/>
              </a:lnSpc>
            </a:pPr>
            <a:r>
              <a:rPr lang="en-US" altLang="zh-CN" sz="3200" dirty="0" err="1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项目介绍</a:t>
            </a:r>
            <a:r>
              <a:rPr lang="zh-CN" altLang="en-US" sz="3200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 </a:t>
            </a:r>
            <a:r>
              <a:rPr lang="en-US" altLang="zh-CN" sz="3200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lang="zh-CN" altLang="en-US" sz="3200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 </a:t>
            </a:r>
            <a:r>
              <a:rPr lang="sv-SE" altLang="zh-CN" sz="2800" dirty="0">
                <a:solidFill>
                  <a:schemeClr val="accent1"/>
                </a:solidFill>
                <a:latin typeface="HarmonyOS Sans SC Black" panose="00000A00000000000000" pitchFamily="2" charset="-122"/>
              </a:rPr>
              <a:t>Horn </a:t>
            </a:r>
            <a:r>
              <a:rPr lang="zh-CN" altLang="en-US" sz="2800" dirty="0">
                <a:solidFill>
                  <a:schemeClr val="accent1"/>
                </a:solidFill>
                <a:latin typeface="HarmonyOS Sans SC Black" panose="00000A00000000000000" pitchFamily="2" charset="-122"/>
              </a:rPr>
              <a:t>圆号</a:t>
            </a:r>
            <a:endParaRPr lang="en-ID" altLang="zh-CN" sz="2800" dirty="0">
              <a:solidFill>
                <a:schemeClr val="accent1"/>
              </a:solidFill>
              <a:latin typeface="HarmonyOS Sans SC Black" panose="00000A00000000000000" pitchFamily="2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BBBD0E-20E1-393F-5483-E9821E41AAF7}"/>
              </a:ext>
            </a:extLst>
          </p:cNvPr>
          <p:cNvSpPr txBox="1"/>
          <p:nvPr/>
        </p:nvSpPr>
        <p:spPr>
          <a:xfrm>
            <a:off x="982660" y="1574814"/>
            <a:ext cx="10226677" cy="1160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为期一周的圆号试音强化课程，训练重点是管弦乐团、军乐团与高校试音常见曲目片段，同时覆盖总谱研究、声音范式学习、练习策略与演出心理。每位学员将获得</a:t>
            </a: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4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次个人课、每日小组大师课与模拟试音、引导式热身训练，以及</a:t>
            </a: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3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次围绕基础“可迁移演奏原则”的专题训练；项目包含舞台独奏呈现，并以“终轮模拟试音”收束。</a:t>
            </a:r>
            <a:endParaRPr lang="en-US" altLang="zh-CN" sz="1600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0BA48FE-6A64-27C0-4B16-7D82DE8580AA}"/>
              </a:ext>
            </a:extLst>
          </p:cNvPr>
          <p:cNvGrpSpPr/>
          <p:nvPr/>
        </p:nvGrpSpPr>
        <p:grpSpPr>
          <a:xfrm>
            <a:off x="947739" y="3074327"/>
            <a:ext cx="5368979" cy="2238177"/>
            <a:chOff x="982662" y="4030384"/>
            <a:chExt cx="3207201" cy="2238177"/>
          </a:xfrm>
        </p:grpSpPr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098BC8A6-B538-C01E-A7D9-E072BAEED96C}"/>
                </a:ext>
              </a:extLst>
            </p:cNvPr>
            <p:cNvSpPr txBox="1"/>
            <p:nvPr/>
          </p:nvSpPr>
          <p:spPr>
            <a:xfrm>
              <a:off x="982662" y="4030384"/>
              <a:ext cx="5958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1600" b="1" dirty="0" err="1">
                  <a:solidFill>
                    <a:srgbClr val="C00000"/>
                  </a:solidFill>
                </a:rPr>
                <a:t>项目亮点</a:t>
              </a:r>
              <a:endParaRPr lang="en-ID" sz="1600" b="1" dirty="0">
                <a:solidFill>
                  <a:srgbClr val="C00000"/>
                </a:soli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5F21DDF-2D3D-8562-FAF2-9EB0AC21C7CE}"/>
                </a:ext>
              </a:extLst>
            </p:cNvPr>
            <p:cNvSpPr txBox="1"/>
            <p:nvPr/>
          </p:nvSpPr>
          <p:spPr>
            <a:xfrm>
              <a:off x="982662" y="4368938"/>
              <a:ext cx="3207201" cy="18996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“</a:t>
              </a:r>
              <a:r>
                <a:rPr lang="en-US" altLang="zh-CN" sz="1600" dirty="0"/>
                <a:t>4</a:t>
              </a:r>
              <a:r>
                <a:rPr lang="zh-CN" altLang="en-US" sz="1600" dirty="0"/>
                <a:t>次个人课＋每日模拟试音＋终轮模拟试音”的结构，直接对接试音实战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明确覆盖总谱研究、声音范式、练习策略与演出心理，解决“会吹但不会试音”的关键痛点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项目包含音乐厅独奏呈现，兼顾舞台表现与试音能力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AD5A0289-1BEA-27E9-2331-EB842F4664F9}"/>
              </a:ext>
            </a:extLst>
          </p:cNvPr>
          <p:cNvGrpSpPr/>
          <p:nvPr/>
        </p:nvGrpSpPr>
        <p:grpSpPr>
          <a:xfrm>
            <a:off x="6849352" y="2991342"/>
            <a:ext cx="4359986" cy="2691249"/>
            <a:chOff x="947738" y="3672900"/>
            <a:chExt cx="4359986" cy="2691249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1B5C6EE-7A90-9BD6-206E-31AA758E4C46}"/>
                </a:ext>
              </a:extLst>
            </p:cNvPr>
            <p:cNvSpPr txBox="1"/>
            <p:nvPr/>
          </p:nvSpPr>
          <p:spPr>
            <a:xfrm>
              <a:off x="947738" y="4095195"/>
              <a:ext cx="4359986" cy="22689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课程日期：</a:t>
              </a:r>
              <a:r>
                <a:rPr lang="en-US" altLang="zh-CN" sz="16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2026/06/28–2026/07/03</a:t>
              </a:r>
            </a:p>
            <a:p>
              <a:pPr marL="28575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每日上课时间：</a:t>
              </a:r>
              <a:r>
                <a:rPr lang="en-US" altLang="zh-CN" sz="16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09:00–21:00</a:t>
              </a:r>
            </a:p>
            <a:p>
              <a:pPr marL="28575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开营说明会：</a:t>
              </a:r>
              <a:r>
                <a:rPr lang="en-US" altLang="zh-CN" sz="16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2026/06/28 18:00</a:t>
              </a:r>
            </a:p>
            <a:p>
              <a:pPr marL="28575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教师音乐会：</a:t>
              </a:r>
              <a:r>
                <a:rPr lang="en-US" altLang="zh-CN" sz="16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2026/07/01 19:30</a:t>
              </a:r>
            </a:p>
            <a:p>
              <a:pPr marL="28575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学员独奏音乐会：</a:t>
              </a:r>
              <a:r>
                <a:rPr lang="en-US" altLang="zh-CN" sz="16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2026/07/02 19:30</a:t>
              </a:r>
            </a:p>
            <a:p>
              <a:pPr marL="28575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学员模拟试音：</a:t>
              </a:r>
              <a:r>
                <a:rPr lang="en-US" altLang="zh-CN" sz="16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2026/07/03 15:30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6C15244-5A78-ED8C-9E9A-C0DC6BAD97D9}"/>
                </a:ext>
              </a:extLst>
            </p:cNvPr>
            <p:cNvSpPr txBox="1"/>
            <p:nvPr/>
          </p:nvSpPr>
          <p:spPr>
            <a:xfrm>
              <a:off x="1054547" y="3672900"/>
              <a:ext cx="1608083" cy="4222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600" b="1" dirty="0">
                  <a:solidFill>
                    <a:srgbClr val="C00000"/>
                  </a:solidFill>
                  <a:latin typeface="-webkit-standard"/>
                </a:rPr>
                <a:t>日程安排</a:t>
              </a:r>
              <a:endParaRPr lang="en-US" altLang="zh-CN" sz="1600" b="1" i="0" u="none" strike="noStrike" dirty="0">
                <a:solidFill>
                  <a:srgbClr val="C00000"/>
                </a:solidFill>
                <a:effectLst/>
                <a:latin typeface="-webkit-sta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9415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26FFF4E-86B0-A8D5-8002-C76C82EF0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909000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2A2D48F-AF64-139C-0446-8987D551AD31}"/>
              </a:ext>
            </a:extLst>
          </p:cNvPr>
          <p:cNvSpPr txBox="1"/>
          <p:nvPr/>
        </p:nvSpPr>
        <p:spPr>
          <a:xfrm>
            <a:off x="2567468" y="3501288"/>
            <a:ext cx="1944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altLang="zh-CN" b="1" i="0" dirty="0">
                <a:solidFill>
                  <a:schemeClr val="accent1"/>
                </a:solidFill>
                <a:effectLst/>
                <a:latin typeface="+mj-lt"/>
              </a:rPr>
              <a:t>W. Peter </a:t>
            </a:r>
            <a:r>
              <a:rPr lang="sv-SE" altLang="zh-CN" b="1" i="0" dirty="0" err="1">
                <a:solidFill>
                  <a:schemeClr val="accent1"/>
                </a:solidFill>
                <a:effectLst/>
                <a:latin typeface="+mj-lt"/>
              </a:rPr>
              <a:t>Kurau</a:t>
            </a:r>
            <a:endParaRPr lang="zh-CN" altLang="en-US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FAAFC1F-3B43-27FF-A7A8-1C9963D35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3" r="3523"/>
          <a:stretch/>
        </p:blipFill>
        <p:spPr>
          <a:xfrm>
            <a:off x="7680318" y="909000"/>
            <a:ext cx="2520000" cy="25200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E6438B50-A3AF-5F5F-E251-DFFB49A8EDE4}"/>
              </a:ext>
            </a:extLst>
          </p:cNvPr>
          <p:cNvSpPr txBox="1"/>
          <p:nvPr/>
        </p:nvSpPr>
        <p:spPr>
          <a:xfrm>
            <a:off x="7964000" y="3501288"/>
            <a:ext cx="1944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altLang="zh-CN" b="1" i="0" dirty="0" err="1">
                <a:solidFill>
                  <a:schemeClr val="accent1"/>
                </a:solidFill>
                <a:effectLst/>
                <a:latin typeface="+mj-lt"/>
              </a:rPr>
              <a:t>Nikolette</a:t>
            </a:r>
            <a:r>
              <a:rPr lang="sv-SE" altLang="zh-CN" b="1" i="0" dirty="0">
                <a:solidFill>
                  <a:schemeClr val="accent1"/>
                </a:solidFill>
                <a:effectLst/>
                <a:latin typeface="+mj-lt"/>
              </a:rPr>
              <a:t> </a:t>
            </a:r>
            <a:r>
              <a:rPr lang="sv-SE" altLang="zh-CN" b="1" i="0" dirty="0" err="1">
                <a:solidFill>
                  <a:schemeClr val="accent1"/>
                </a:solidFill>
                <a:effectLst/>
                <a:latin typeface="+mj-lt"/>
              </a:rPr>
              <a:t>LaBonte</a:t>
            </a:r>
            <a:endParaRPr lang="zh-CN" altLang="en-US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EA990C4-7AC4-3C8B-413F-F412C49A24D0}"/>
              </a:ext>
            </a:extLst>
          </p:cNvPr>
          <p:cNvSpPr txBox="1"/>
          <p:nvPr/>
        </p:nvSpPr>
        <p:spPr>
          <a:xfrm>
            <a:off x="1222131" y="3942908"/>
            <a:ext cx="4873869" cy="2530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sv-SE" altLang="zh-CN" sz="1600" dirty="0"/>
              <a:t>W. Peter </a:t>
            </a:r>
            <a:r>
              <a:rPr lang="sv-SE" altLang="zh-CN" sz="1600" dirty="0" err="1"/>
              <a:t>Kurau</a:t>
            </a:r>
            <a:r>
              <a:rPr lang="zh-CN" altLang="en-US" sz="1600" dirty="0"/>
              <a:t>现任伊斯曼音乐学院圆号教授及罗切斯特爱乐乐团首席圆号。作为活跃于国际舞台的独奏家、室内乐演奏家及教育家，他的演出与大师班足迹遍布欧美亚各大知名音乐节及顶尖院校。</a:t>
            </a:r>
          </a:p>
          <a:p>
            <a:pPr>
              <a:lnSpc>
                <a:spcPct val="125000"/>
              </a:lnSpc>
            </a:pPr>
            <a:r>
              <a:rPr lang="zh-CN" altLang="en-US" sz="1600" dirty="0"/>
              <a:t>他在国际圆号协会（</a:t>
            </a:r>
            <a:r>
              <a:rPr lang="sv-SE" altLang="zh-CN" sz="1600" dirty="0"/>
              <a:t>IHS</a:t>
            </a:r>
            <a:r>
              <a:rPr lang="zh-CN" altLang="sv-SE" sz="1600" dirty="0"/>
              <a:t>）</a:t>
            </a:r>
            <a:r>
              <a:rPr lang="zh-CN" altLang="en-US" sz="1600" dirty="0"/>
              <a:t>服务多年，曾任副主席等职并主办第</a:t>
            </a:r>
            <a:r>
              <a:rPr lang="en-US" altLang="zh-CN" sz="1600" dirty="0"/>
              <a:t>29</a:t>
            </a:r>
            <a:r>
              <a:rPr lang="zh-CN" altLang="en-US" sz="1600" dirty="0"/>
              <a:t>届国际研讨会，更荣获</a:t>
            </a:r>
            <a:r>
              <a:rPr lang="en-US" altLang="zh-CN" sz="1600" dirty="0"/>
              <a:t>2016</a:t>
            </a:r>
            <a:r>
              <a:rPr lang="zh-CN" altLang="en-US" sz="1600" dirty="0"/>
              <a:t>年</a:t>
            </a:r>
            <a:r>
              <a:rPr lang="sv-SE" altLang="zh-CN" sz="1600" dirty="0" err="1"/>
              <a:t>Punto</a:t>
            </a:r>
            <a:r>
              <a:rPr lang="zh-CN" altLang="en-US" sz="1600" dirty="0"/>
              <a:t>大奖。此外，他积极委约并首演了大量当代圆号新作品，在演奏与教学领域均成就斐然。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DCE06A1-404B-C473-312F-2D8C26E32E31}"/>
              </a:ext>
            </a:extLst>
          </p:cNvPr>
          <p:cNvSpPr txBox="1"/>
          <p:nvPr/>
        </p:nvSpPr>
        <p:spPr>
          <a:xfrm>
            <a:off x="6600056" y="3942908"/>
            <a:ext cx="4873869" cy="2530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sv-SE" altLang="zh-CN" sz="1600" dirty="0" err="1"/>
              <a:t>Nikolette</a:t>
            </a:r>
            <a:r>
              <a:rPr lang="sv-SE" altLang="zh-CN" sz="1600" dirty="0"/>
              <a:t> </a:t>
            </a:r>
            <a:r>
              <a:rPr lang="sv-SE" altLang="zh-CN" sz="1600" dirty="0" err="1"/>
              <a:t>LaBonte</a:t>
            </a:r>
            <a:r>
              <a:rPr lang="zh-CN" altLang="en-US" sz="1600" dirty="0"/>
              <a:t>现任卡尔加里爱乐乐团首席圆号。作为经验丰富的管弦乐演奏家，她曾任罗切斯特爱乐副首席，并受邀担任纽约爱乐、旧金山交响乐团及巴尔的摩交响乐团等顶级乐团的客座首席。</a:t>
            </a:r>
          </a:p>
          <a:p>
            <a:pPr>
              <a:lnSpc>
                <a:spcPct val="125000"/>
              </a:lnSpc>
            </a:pPr>
            <a:r>
              <a:rPr lang="zh-CN" altLang="en-US" sz="1600" dirty="0"/>
              <a:t>她在伊斯曼音乐学院教授圆号并活跃于各大院校讲学。作为</a:t>
            </a:r>
            <a:r>
              <a:rPr lang="en-US" altLang="zh-CN" sz="1600" dirty="0"/>
              <a:t>2021</a:t>
            </a:r>
            <a:r>
              <a:rPr lang="zh-CN" altLang="en-US" sz="1600" dirty="0"/>
              <a:t>年</a:t>
            </a:r>
            <a:r>
              <a:rPr lang="sv-SE" altLang="zh-CN" sz="1600" dirty="0"/>
              <a:t>ARD</a:t>
            </a:r>
            <a:r>
              <a:rPr lang="zh-CN" altLang="en-US" sz="1600" dirty="0"/>
              <a:t>国际大赛唯一的美国入围者，她还兼任</a:t>
            </a:r>
            <a:r>
              <a:rPr lang="sv-SE" altLang="zh-CN" sz="1600" dirty="0"/>
              <a:t>Kendall Betts</a:t>
            </a:r>
            <a:r>
              <a:rPr lang="zh-CN" altLang="en-US" sz="1600" dirty="0"/>
              <a:t>圆号夏令营副艺术总监及国际圆号协会刊物编委，致力于推广古典音乐。</a:t>
            </a:r>
          </a:p>
        </p:txBody>
      </p:sp>
    </p:spTree>
    <p:extLst>
      <p:ext uri="{BB962C8B-B14F-4D97-AF65-F5344CB8AC3E}">
        <p14:creationId xmlns:p14="http://schemas.microsoft.com/office/powerpoint/2010/main" val="688141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C6B5B-0775-A4BB-9D7B-88DABA2C9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926844-530E-E0C7-F1DF-139CE21CA476}"/>
              </a:ext>
            </a:extLst>
          </p:cNvPr>
          <p:cNvSpPr txBox="1"/>
          <p:nvPr/>
        </p:nvSpPr>
        <p:spPr>
          <a:xfrm>
            <a:off x="947738" y="399171"/>
            <a:ext cx="9588334" cy="837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500"/>
              </a:lnSpc>
            </a:pPr>
            <a:r>
              <a:rPr lang="en-US" altLang="zh-CN" sz="3200" dirty="0" err="1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项目介绍</a:t>
            </a:r>
            <a:r>
              <a:rPr lang="zh-CN" altLang="en-US" sz="3200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 </a:t>
            </a:r>
            <a:r>
              <a:rPr lang="en-US" altLang="zh-CN" sz="3200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lang="zh-CN" altLang="en-US" sz="3200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 </a:t>
            </a:r>
            <a:r>
              <a:rPr lang="sv-SE" altLang="zh-CN" sz="2800" dirty="0">
                <a:solidFill>
                  <a:schemeClr val="accent1"/>
                </a:solidFill>
                <a:latin typeface="HarmonyOS Sans SC Black" panose="00000A00000000000000" pitchFamily="2" charset="-122"/>
              </a:rPr>
              <a:t>Tuba &amp; </a:t>
            </a:r>
            <a:r>
              <a:rPr lang="sv-SE" altLang="zh-CN" sz="2800" dirty="0" err="1">
                <a:solidFill>
                  <a:schemeClr val="accent1"/>
                </a:solidFill>
                <a:latin typeface="HarmonyOS Sans SC Black" panose="00000A00000000000000" pitchFamily="2" charset="-122"/>
              </a:rPr>
              <a:t>Euphonium</a:t>
            </a:r>
            <a:r>
              <a:rPr lang="sv-SE" altLang="zh-CN" sz="2800" dirty="0">
                <a:solidFill>
                  <a:schemeClr val="accent1"/>
                </a:solidFill>
                <a:latin typeface="HarmonyOS Sans SC Black" panose="00000A00000000000000" pitchFamily="2" charset="-122"/>
              </a:rPr>
              <a:t> </a:t>
            </a:r>
            <a:r>
              <a:rPr lang="zh-CN" altLang="en-US" sz="2800" dirty="0">
                <a:solidFill>
                  <a:schemeClr val="accent1"/>
                </a:solidFill>
                <a:latin typeface="HarmonyOS Sans SC Black" panose="00000A00000000000000" pitchFamily="2" charset="-122"/>
              </a:rPr>
              <a:t>大号与上低音号</a:t>
            </a:r>
            <a:endParaRPr lang="en-ID" altLang="zh-CN" sz="2800" dirty="0">
              <a:solidFill>
                <a:schemeClr val="accent1"/>
              </a:solidFill>
              <a:latin typeface="HarmonyOS Sans SC Black" panose="00000A00000000000000" pitchFamily="2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C711A6-231C-0ADD-7600-2C86ED3A1BA6}"/>
              </a:ext>
            </a:extLst>
          </p:cNvPr>
          <p:cNvSpPr txBox="1"/>
          <p:nvPr/>
        </p:nvSpPr>
        <p:spPr>
          <a:xfrm>
            <a:off x="982660" y="1574814"/>
            <a:ext cx="10226677" cy="1160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为期一周的低音铜管密集项目，面向高中生、本科生、研究生与初入行演奏者。课程包含每日基础训练课、大师课、个人课、小组与大型合奏、职业发展讨论等；每位学员都有机会参加大师课演奏、参与大小编制合奏并获得个人课指导。</a:t>
            </a:r>
            <a:endParaRPr lang="en-US" altLang="zh-CN" sz="1600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EEA85DE-E061-61EA-6864-FAE12A79C8A1}"/>
              </a:ext>
            </a:extLst>
          </p:cNvPr>
          <p:cNvGrpSpPr/>
          <p:nvPr/>
        </p:nvGrpSpPr>
        <p:grpSpPr>
          <a:xfrm>
            <a:off x="947739" y="3074327"/>
            <a:ext cx="5368979" cy="2607508"/>
            <a:chOff x="982662" y="4030384"/>
            <a:chExt cx="3207201" cy="2607508"/>
          </a:xfrm>
        </p:grpSpPr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6206830D-903C-6839-7900-C14139E52CC6}"/>
                </a:ext>
              </a:extLst>
            </p:cNvPr>
            <p:cNvSpPr txBox="1"/>
            <p:nvPr/>
          </p:nvSpPr>
          <p:spPr>
            <a:xfrm>
              <a:off x="982662" y="4030384"/>
              <a:ext cx="5958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1600" b="1" dirty="0" err="1">
                  <a:solidFill>
                    <a:srgbClr val="C00000"/>
                  </a:solidFill>
                </a:rPr>
                <a:t>项目亮点</a:t>
              </a:r>
              <a:endParaRPr lang="en-ID" sz="1600" b="1" dirty="0">
                <a:solidFill>
                  <a:srgbClr val="C00000"/>
                </a:soli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B7C9122-6045-A7E8-10D9-05A893D810D5}"/>
                </a:ext>
              </a:extLst>
            </p:cNvPr>
            <p:cNvSpPr txBox="1"/>
            <p:nvPr/>
          </p:nvSpPr>
          <p:spPr>
            <a:xfrm>
              <a:off x="982662" y="4368938"/>
              <a:ext cx="3207201" cy="22689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课程模块覆盖“基础训练＋合奏实战＋职业发展”，并给到每位学员个人课机会</a:t>
              </a:r>
              <a:endParaRPr lang="en-US" altLang="zh-CN" sz="1600" dirty="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不以入学试音筛人，但要求提交简历与对比录音用于分组，确保合奏与课程安排更精准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一周内同时完成大师课演奏、大小合奏与舞台音乐会输出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D5964309-3C8D-AA21-20C5-D60B5987B08C}"/>
              </a:ext>
            </a:extLst>
          </p:cNvPr>
          <p:cNvGrpSpPr/>
          <p:nvPr/>
        </p:nvGrpSpPr>
        <p:grpSpPr>
          <a:xfrm>
            <a:off x="6849352" y="2991342"/>
            <a:ext cx="4359986" cy="2321982"/>
            <a:chOff x="947738" y="3672900"/>
            <a:chExt cx="4359986" cy="2321982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A12F077-7F8A-7DA2-050D-94A8A4B9F4E2}"/>
                </a:ext>
              </a:extLst>
            </p:cNvPr>
            <p:cNvSpPr txBox="1"/>
            <p:nvPr/>
          </p:nvSpPr>
          <p:spPr>
            <a:xfrm>
              <a:off x="947738" y="4095195"/>
              <a:ext cx="4359986" cy="18996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课程日期：</a:t>
              </a:r>
              <a:r>
                <a:rPr lang="en-US" altLang="zh-CN" sz="16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2026/07/12–2026/07/17</a:t>
              </a:r>
            </a:p>
            <a:p>
              <a:pPr marL="28575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每日上课时间：周一至周五 </a:t>
              </a:r>
              <a:r>
                <a:rPr lang="en-US" altLang="zh-CN" sz="16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09:00–17:00</a:t>
              </a:r>
            </a:p>
            <a:p>
              <a:pPr marL="28575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开营教师音乐会：</a:t>
              </a:r>
              <a:r>
                <a:rPr lang="en-US" altLang="zh-CN" sz="16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2026/07/12 19:30</a:t>
              </a:r>
              <a:r>
                <a:rPr lang="zh-CN" altLang="en-US" sz="16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（随后在同场地进行欢迎与说明）</a:t>
              </a:r>
            </a:p>
            <a:p>
              <a:pPr marL="28575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学员独奏与合奏音乐会：周五 </a:t>
              </a:r>
              <a:r>
                <a:rPr lang="en-US" altLang="zh-CN" sz="16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16:30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0A1F312-46AF-B5BD-3A87-F4BEFC43D431}"/>
                </a:ext>
              </a:extLst>
            </p:cNvPr>
            <p:cNvSpPr txBox="1"/>
            <p:nvPr/>
          </p:nvSpPr>
          <p:spPr>
            <a:xfrm>
              <a:off x="1054547" y="3672900"/>
              <a:ext cx="1608083" cy="4222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600" b="1" dirty="0">
                  <a:solidFill>
                    <a:srgbClr val="C00000"/>
                  </a:solidFill>
                  <a:latin typeface="-webkit-standard"/>
                </a:rPr>
                <a:t>日程安排</a:t>
              </a:r>
              <a:endParaRPr lang="en-US" altLang="zh-CN" sz="1600" b="1" i="0" u="none" strike="noStrike" dirty="0">
                <a:solidFill>
                  <a:srgbClr val="C00000"/>
                </a:solidFill>
                <a:effectLst/>
                <a:latin typeface="-webkit-sta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5980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0EE52-8A57-8462-DFDA-32F4C6C5C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D193D08-62F1-9555-029D-9BC28D2B41BF}"/>
              </a:ext>
            </a:extLst>
          </p:cNvPr>
          <p:cNvSpPr txBox="1"/>
          <p:nvPr/>
        </p:nvSpPr>
        <p:spPr>
          <a:xfrm>
            <a:off x="5123892" y="1989000"/>
            <a:ext cx="1944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altLang="zh-CN" b="1" i="0" dirty="0">
                <a:solidFill>
                  <a:schemeClr val="accent1"/>
                </a:solidFill>
                <a:effectLst/>
                <a:latin typeface="+mj-lt"/>
              </a:rPr>
              <a:t>Justin </a:t>
            </a:r>
            <a:r>
              <a:rPr lang="sv-SE" altLang="zh-CN" b="1" i="0" dirty="0" err="1">
                <a:solidFill>
                  <a:schemeClr val="accent1"/>
                </a:solidFill>
                <a:effectLst/>
                <a:latin typeface="+mj-lt"/>
              </a:rPr>
              <a:t>Benavidez</a:t>
            </a:r>
            <a:endParaRPr lang="zh-CN" altLang="en-US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CC82E2F-1D44-7269-6C39-1DB4497D828E}"/>
              </a:ext>
            </a:extLst>
          </p:cNvPr>
          <p:cNvSpPr txBox="1"/>
          <p:nvPr/>
        </p:nvSpPr>
        <p:spPr>
          <a:xfrm>
            <a:off x="5113867" y="2358271"/>
            <a:ext cx="6095471" cy="2530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sv-SE" altLang="zh-CN" sz="1600" dirty="0"/>
              <a:t>Justin </a:t>
            </a:r>
            <a:r>
              <a:rPr lang="sv-SE" altLang="zh-CN" sz="1600" dirty="0" err="1"/>
              <a:t>Benavidez</a:t>
            </a:r>
            <a:r>
              <a:rPr lang="zh-CN" altLang="en-US" sz="1600" dirty="0"/>
              <a:t>被誉为“真正的演奏大师”，现任伊斯曼音乐学院大号与上低音号副教授，同时常驻</a:t>
            </a:r>
            <a:r>
              <a:rPr lang="sv-SE" altLang="zh-CN" sz="1600" dirty="0"/>
              <a:t>Round </a:t>
            </a:r>
            <a:r>
              <a:rPr lang="sv-SE" altLang="zh-CN" sz="1600" dirty="0" err="1"/>
              <a:t>Top</a:t>
            </a:r>
            <a:r>
              <a:rPr lang="zh-CN" altLang="en-US" sz="1600" dirty="0"/>
              <a:t>夏季音乐节任教。</a:t>
            </a:r>
          </a:p>
          <a:p>
            <a:pPr>
              <a:lnSpc>
                <a:spcPct val="125000"/>
              </a:lnSpc>
            </a:pPr>
            <a:endParaRPr lang="zh-CN" altLang="en-US" sz="1600" dirty="0"/>
          </a:p>
          <a:p>
            <a:pPr>
              <a:lnSpc>
                <a:spcPct val="125000"/>
              </a:lnSpc>
            </a:pPr>
            <a:r>
              <a:rPr lang="zh-CN" altLang="en-US" sz="1600" dirty="0"/>
              <a:t>作为独奏家，他的足迹遍布欧美亚，其发行的</a:t>
            </a:r>
            <a:r>
              <a:rPr lang="en-US" altLang="zh-CN" sz="1600" dirty="0"/>
              <a:t>《</a:t>
            </a:r>
            <a:r>
              <a:rPr lang="sv-SE" altLang="zh-CN" sz="1600" dirty="0"/>
              <a:t>Emblems》</a:t>
            </a:r>
            <a:r>
              <a:rPr lang="zh-CN" altLang="en-US" sz="1600" dirty="0"/>
              <a:t>与</a:t>
            </a:r>
            <a:r>
              <a:rPr lang="en-US" altLang="zh-CN" sz="1600" dirty="0"/>
              <a:t>《</a:t>
            </a:r>
            <a:r>
              <a:rPr lang="sv-SE" altLang="zh-CN" sz="1600" dirty="0" err="1"/>
              <a:t>Storyteller</a:t>
            </a:r>
            <a:r>
              <a:rPr lang="sv-SE" altLang="zh-CN" sz="1600" dirty="0"/>
              <a:t>》</a:t>
            </a:r>
            <a:r>
              <a:rPr lang="zh-CN" altLang="en-US" sz="1600" dirty="0"/>
              <a:t>等专辑凭借精湛技艺与温暖音色屡获全球音乐奖银奖。在管弦乐领域，他曾任塔拉哈西交响乐团首席，并受邀与费城交响乐团、罗切斯特爱乐等顶尖乐团合作。他是</a:t>
            </a:r>
            <a:r>
              <a:rPr lang="sv-SE" altLang="zh-CN" sz="1600" dirty="0" err="1"/>
              <a:t>Melton</a:t>
            </a:r>
            <a:r>
              <a:rPr lang="sv-SE" altLang="zh-CN" sz="1600" dirty="0"/>
              <a:t> </a:t>
            </a:r>
            <a:r>
              <a:rPr lang="sv-SE" altLang="zh-CN" sz="1600" dirty="0" err="1"/>
              <a:t>Meinl</a:t>
            </a:r>
            <a:r>
              <a:rPr lang="sv-SE" altLang="zh-CN" sz="1600" dirty="0"/>
              <a:t> Weston</a:t>
            </a:r>
            <a:r>
              <a:rPr lang="zh-CN" altLang="en-US" sz="1600" dirty="0"/>
              <a:t>及</a:t>
            </a:r>
            <a:r>
              <a:rPr lang="sv-SE" altLang="zh-CN" sz="1600" dirty="0"/>
              <a:t>Denis Wick</a:t>
            </a:r>
            <a:r>
              <a:rPr lang="zh-CN" altLang="en-US" sz="1600" dirty="0"/>
              <a:t>的签约艺术家。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F910C87-8E9A-F594-C059-850290FBD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1989000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442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B8A5C-5FA4-230C-EC33-B5ECAF729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96971D-7E45-EBB9-C7D3-1451EC37B6DA}"/>
              </a:ext>
            </a:extLst>
          </p:cNvPr>
          <p:cNvSpPr txBox="1"/>
          <p:nvPr/>
        </p:nvSpPr>
        <p:spPr>
          <a:xfrm>
            <a:off x="947738" y="399171"/>
            <a:ext cx="9588334" cy="837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500"/>
              </a:lnSpc>
            </a:pPr>
            <a:r>
              <a:rPr lang="en-US" altLang="zh-CN" sz="3200" dirty="0" err="1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项目介绍</a:t>
            </a:r>
            <a:r>
              <a:rPr lang="zh-CN" altLang="en-US" sz="3200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 </a:t>
            </a:r>
            <a:r>
              <a:rPr lang="en-US" altLang="zh-CN" sz="3200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lang="zh-CN" altLang="en-US" sz="3200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 </a:t>
            </a:r>
            <a:r>
              <a:rPr lang="sv-SE" altLang="zh-CN" sz="2800" dirty="0" err="1">
                <a:solidFill>
                  <a:schemeClr val="accent1"/>
                </a:solidFill>
                <a:latin typeface="HarmonyOS Sans SC Black" panose="00000A00000000000000" pitchFamily="2" charset="-122"/>
              </a:rPr>
              <a:t>Trombone</a:t>
            </a:r>
            <a:r>
              <a:rPr lang="sv-SE" altLang="zh-CN" sz="2800" dirty="0">
                <a:solidFill>
                  <a:schemeClr val="accent1"/>
                </a:solidFill>
                <a:latin typeface="HarmonyOS Sans SC Black" panose="00000A00000000000000" pitchFamily="2" charset="-122"/>
              </a:rPr>
              <a:t> </a:t>
            </a:r>
            <a:r>
              <a:rPr lang="zh-CN" altLang="en-US" sz="2800" dirty="0">
                <a:solidFill>
                  <a:schemeClr val="accent1"/>
                </a:solidFill>
                <a:latin typeface="HarmonyOS Sans SC Black" panose="00000A00000000000000" pitchFamily="2" charset="-122"/>
              </a:rPr>
              <a:t>长号</a:t>
            </a:r>
            <a:endParaRPr lang="en-ID" altLang="zh-CN" sz="2800" dirty="0">
              <a:solidFill>
                <a:schemeClr val="accent1"/>
              </a:solidFill>
              <a:latin typeface="HarmonyOS Sans SC Black" panose="00000A00000000000000" pitchFamily="2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2786FC-2D0A-7741-D80D-33BC9310C593}"/>
              </a:ext>
            </a:extLst>
          </p:cNvPr>
          <p:cNvSpPr txBox="1"/>
          <p:nvPr/>
        </p:nvSpPr>
        <p:spPr>
          <a:xfrm>
            <a:off x="982660" y="1574814"/>
            <a:ext cx="10226677" cy="1160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为期一周的长号密集项目，面向高中生、大学生、研究生与在职音乐教师，目标是帮助学员成为“更完整的长号演奏者与音乐人”。课程包括教师带领的热身课、大师课、长号合奏团，与钢琴合作的排练与演出；专题讨论涵盖独奏与试音准备、即兴、管弦演奏，以及低音铜管兼修等方向</a:t>
            </a:r>
            <a:endParaRPr lang="en-US" altLang="zh-CN" sz="1600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5F90EB3-E02D-052B-224A-FE8DD1BC6D2C}"/>
              </a:ext>
            </a:extLst>
          </p:cNvPr>
          <p:cNvGrpSpPr/>
          <p:nvPr/>
        </p:nvGrpSpPr>
        <p:grpSpPr>
          <a:xfrm>
            <a:off x="947739" y="3074327"/>
            <a:ext cx="5368979" cy="2238177"/>
            <a:chOff x="982662" y="4030384"/>
            <a:chExt cx="3207201" cy="2238177"/>
          </a:xfrm>
        </p:grpSpPr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9405E889-0B10-4784-7860-7F2C0D64BF3C}"/>
                </a:ext>
              </a:extLst>
            </p:cNvPr>
            <p:cNvSpPr txBox="1"/>
            <p:nvPr/>
          </p:nvSpPr>
          <p:spPr>
            <a:xfrm>
              <a:off x="982662" y="4030384"/>
              <a:ext cx="5958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1600" b="1" dirty="0" err="1">
                  <a:solidFill>
                    <a:srgbClr val="C00000"/>
                  </a:solidFill>
                </a:rPr>
                <a:t>项目亮点</a:t>
              </a:r>
              <a:endParaRPr lang="en-ID" sz="1600" b="1" dirty="0">
                <a:solidFill>
                  <a:srgbClr val="C00000"/>
                </a:soli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A439F04-EB26-5066-DBC0-D843174B6916}"/>
                </a:ext>
              </a:extLst>
            </p:cNvPr>
            <p:cNvSpPr txBox="1"/>
            <p:nvPr/>
          </p:nvSpPr>
          <p:spPr>
            <a:xfrm>
              <a:off x="982662" y="4368938"/>
              <a:ext cx="3207201" cy="18996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同时覆盖热身体系、大师课、合奏团与钢琴合作排练，训练结构完整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专题讨论把“试音准备、即兴、管弦演奏、低音铜管兼修”放入同一周训练框架，适合希望全面补强的学员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一周内安排多场教师与学员音乐会，舞台输出密度高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6429C0A-03FF-3314-BF3D-25F4BD12C0D3}"/>
              </a:ext>
            </a:extLst>
          </p:cNvPr>
          <p:cNvGrpSpPr/>
          <p:nvPr/>
        </p:nvGrpSpPr>
        <p:grpSpPr>
          <a:xfrm>
            <a:off x="6849352" y="2991342"/>
            <a:ext cx="4791264" cy="2691314"/>
            <a:chOff x="947738" y="3672900"/>
            <a:chExt cx="4359986" cy="269131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5631425-4ED8-1CB6-0832-8600754F780D}"/>
                </a:ext>
              </a:extLst>
            </p:cNvPr>
            <p:cNvSpPr txBox="1"/>
            <p:nvPr/>
          </p:nvSpPr>
          <p:spPr>
            <a:xfrm>
              <a:off x="947738" y="4095195"/>
              <a:ext cx="4359986" cy="22690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课程日期：</a:t>
              </a:r>
              <a:r>
                <a:rPr lang="en-US" altLang="zh-CN" sz="16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2026/07/19–2026/07/24</a:t>
              </a:r>
            </a:p>
            <a:p>
              <a:pPr marL="28575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每日上课时间：周一至周五 </a:t>
              </a:r>
              <a:r>
                <a:rPr lang="en-US" altLang="zh-CN" sz="16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09:00–17:30</a:t>
              </a:r>
            </a:p>
            <a:p>
              <a:pPr marL="28575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开营教师音乐会：周日 </a:t>
              </a:r>
              <a:r>
                <a:rPr lang="en-US" altLang="zh-CN" sz="16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19:30</a:t>
              </a:r>
            </a:p>
            <a:p>
              <a:pPr marL="28575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教师爵士之夜音乐会：周三 </a:t>
              </a:r>
              <a:r>
                <a:rPr lang="en-US" altLang="zh-CN" sz="16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19:30</a:t>
              </a:r>
            </a:p>
            <a:p>
              <a:pPr marL="28575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学员独奏音乐会：周五 </a:t>
              </a:r>
              <a:r>
                <a:rPr lang="en-US" altLang="zh-CN" sz="16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13:30</a:t>
              </a:r>
            </a:p>
            <a:p>
              <a:pPr marL="28575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学员长号合奏团音乐会：周五 </a:t>
              </a:r>
              <a:r>
                <a:rPr lang="en-US" altLang="zh-CN" sz="16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19:30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BB7E288-018C-FC5F-33D0-66CA7CB9C9B8}"/>
                </a:ext>
              </a:extLst>
            </p:cNvPr>
            <p:cNvSpPr txBox="1"/>
            <p:nvPr/>
          </p:nvSpPr>
          <p:spPr>
            <a:xfrm>
              <a:off x="1054547" y="3672900"/>
              <a:ext cx="1608083" cy="4222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600" b="1" dirty="0">
                  <a:solidFill>
                    <a:srgbClr val="C00000"/>
                  </a:solidFill>
                  <a:latin typeface="-webkit-standard"/>
                </a:rPr>
                <a:t>日程安排</a:t>
              </a:r>
              <a:endParaRPr lang="en-US" altLang="zh-CN" sz="1600" b="1" i="0" u="none" strike="noStrike" dirty="0">
                <a:solidFill>
                  <a:srgbClr val="C00000"/>
                </a:solidFill>
                <a:effectLst/>
                <a:latin typeface="-webkit-sta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1150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rporate 5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CC0000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itchdeck">
      <a:majorFont>
        <a:latin typeface="Clash Grotesk Medium"/>
        <a:ea typeface=""/>
        <a:cs typeface=""/>
      </a:majorFont>
      <a:minorFont>
        <a:latin typeface="Clash Grotes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orporate 5">
    <a:dk1>
      <a:srgbClr val="000000"/>
    </a:dk1>
    <a:lt1>
      <a:srgbClr val="FFFFFF"/>
    </a:lt1>
    <a:dk2>
      <a:srgbClr val="000000"/>
    </a:dk2>
    <a:lt2>
      <a:srgbClr val="FFFFFF"/>
    </a:lt2>
    <a:accent1>
      <a:srgbClr val="CC0000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3796</TotalTime>
  <Words>2039</Words>
  <Application>Microsoft Macintosh PowerPoint</Application>
  <PresentationFormat>宽屏</PresentationFormat>
  <Paragraphs>98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HarmonyOS Sans SC Medium</vt:lpstr>
      <vt:lpstr>PINGFANG SC SEMIBOLD</vt:lpstr>
      <vt:lpstr>Arial</vt:lpstr>
      <vt:lpstr>-webkit-standard</vt:lpstr>
      <vt:lpstr>SimHei</vt:lpstr>
      <vt:lpstr>HarmonyOS Sans SC Black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Revanda Aditya Al Malik</dc:creator>
  <cp:lastModifiedBy>Xiaoye Liang</cp:lastModifiedBy>
  <cp:revision>32</cp:revision>
  <dcterms:created xsi:type="dcterms:W3CDTF">2024-07-16T02:38:58Z</dcterms:created>
  <dcterms:modified xsi:type="dcterms:W3CDTF">2025-12-16T16:30:50Z</dcterms:modified>
</cp:coreProperties>
</file>